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7" r:id="rId4"/>
  </p:sldMasterIdLst>
  <p:notesMasterIdLst>
    <p:notesMasterId r:id="rId25"/>
  </p:notesMasterIdLst>
  <p:sldIdLst>
    <p:sldId id="265" r:id="rId5"/>
    <p:sldId id="266" r:id="rId6"/>
    <p:sldId id="966" r:id="rId7"/>
    <p:sldId id="267" r:id="rId8"/>
    <p:sldId id="979" r:id="rId9"/>
    <p:sldId id="268" r:id="rId10"/>
    <p:sldId id="975" r:id="rId11"/>
    <p:sldId id="969" r:id="rId12"/>
    <p:sldId id="978" r:id="rId13"/>
    <p:sldId id="965" r:id="rId14"/>
    <p:sldId id="982" r:id="rId15"/>
    <p:sldId id="981" r:id="rId16"/>
    <p:sldId id="985" r:id="rId17"/>
    <p:sldId id="987" r:id="rId18"/>
    <p:sldId id="984" r:id="rId19"/>
    <p:sldId id="983" r:id="rId20"/>
    <p:sldId id="980" r:id="rId21"/>
    <p:sldId id="988" r:id="rId22"/>
    <p:sldId id="990" r:id="rId23"/>
    <p:sldId id="976"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F550BD4-7297-05DB-F04C-59B146AC134E}" name="Elizabeth Schell" initials="ES" userId="S::eschell@cbipro.com::2b54a13a-f688-450d-9bbc-71671dc6e06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14B"/>
    <a:srgbClr val="87B47A"/>
    <a:srgbClr val="FF0066"/>
    <a:srgbClr val="87B37B"/>
    <a:srgbClr val="FFFFFF"/>
    <a:srgbClr val="3B5C5F"/>
    <a:srgbClr val="E06F46"/>
    <a:srgbClr val="FEC76E"/>
    <a:srgbClr val="6C1F33"/>
    <a:srgbClr val="691E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1960550-495B-4455-B7FD-E4B3A0DA41A7}" type="datetimeFigureOut">
              <a:rPr lang="en-US" smtClean="0"/>
              <a:t>2/2/2026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9500870E-3172-4E2A-AB15-EDBB94A08460}" type="slidenum">
              <a:rPr lang="en-US" smtClean="0"/>
              <a:t>‹#›</a:t>
            </a:fld>
            <a:endParaRPr lang="en-US"/>
          </a:p>
        </p:txBody>
      </p:sp>
    </p:spTree>
    <p:extLst>
      <p:ext uri="{BB962C8B-B14F-4D97-AF65-F5344CB8AC3E}">
        <p14:creationId xmlns:p14="http://schemas.microsoft.com/office/powerpoint/2010/main" val="1973425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500870E-3172-4E2A-AB15-EDBB94A08460}" type="slidenum">
              <a:rPr lang="en-US" smtClean="0"/>
              <a:t>1</a:t>
            </a:fld>
            <a:endParaRPr lang="en-US"/>
          </a:p>
        </p:txBody>
      </p:sp>
    </p:spTree>
    <p:extLst>
      <p:ext uri="{BB962C8B-B14F-4D97-AF65-F5344CB8AC3E}">
        <p14:creationId xmlns:p14="http://schemas.microsoft.com/office/powerpoint/2010/main" val="2826388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00870E-3172-4E2A-AB15-EDBB94A08460}" type="slidenum">
              <a:rPr lang="en-US" smtClean="0"/>
              <a:t>19</a:t>
            </a:fld>
            <a:endParaRPr lang="en-US"/>
          </a:p>
        </p:txBody>
      </p:sp>
    </p:spTree>
    <p:extLst>
      <p:ext uri="{BB962C8B-B14F-4D97-AF65-F5344CB8AC3E}">
        <p14:creationId xmlns:p14="http://schemas.microsoft.com/office/powerpoint/2010/main" val="3069041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498040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92116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51252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21734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007404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06667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06949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60384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62424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70415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235534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age">
    <p:bg>
      <p:bgPr>
        <a:solidFill>
          <a:srgbClr val="04314B"/>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FE8B603-E231-E032-12E5-ECFE98F16A70}"/>
              </a:ext>
            </a:extLst>
          </p:cNvPr>
          <p:cNvSpPr/>
          <p:nvPr userDrawn="1"/>
        </p:nvSpPr>
        <p:spPr>
          <a:xfrm>
            <a:off x="0" y="3661587"/>
            <a:ext cx="12191999" cy="3196413"/>
          </a:xfrm>
          <a:prstGeom prst="rect">
            <a:avLst/>
          </a:prstGeom>
          <a:solidFill>
            <a:srgbClr val="87B37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
          </a:p>
        </p:txBody>
      </p:sp>
      <p:sp>
        <p:nvSpPr>
          <p:cNvPr id="9" name="Title 1">
            <a:extLst>
              <a:ext uri="{FF2B5EF4-FFF2-40B4-BE49-F238E27FC236}">
                <a16:creationId xmlns:a16="http://schemas.microsoft.com/office/drawing/2014/main" id="{D072618C-4C43-4DBD-6A4A-E73140206923}"/>
              </a:ext>
            </a:extLst>
          </p:cNvPr>
          <p:cNvSpPr>
            <a:spLocks noGrp="1"/>
          </p:cNvSpPr>
          <p:nvPr>
            <p:ph type="ctrTitle" hasCustomPrompt="1"/>
          </p:nvPr>
        </p:nvSpPr>
        <p:spPr>
          <a:xfrm>
            <a:off x="4275666" y="3900648"/>
            <a:ext cx="6810642" cy="1759468"/>
          </a:xfrm>
        </p:spPr>
        <p:txBody>
          <a:bodyPr bIns="0" anchor="ctr">
            <a:noAutofit/>
          </a:bodyPr>
          <a:lstStyle>
            <a:lvl1pPr algn="l">
              <a:lnSpc>
                <a:spcPts val="4320"/>
              </a:lnSpc>
              <a:defRPr lang="en-US" sz="3600" b="0" cap="all" baseline="0" dirty="0">
                <a:solidFill>
                  <a:schemeClr val="bg1"/>
                </a:solidFill>
                <a:latin typeface="+mn-lt"/>
              </a:defRPr>
            </a:lvl1pPr>
          </a:lstStyle>
          <a:p>
            <a:r>
              <a:rPr lang="en-US"/>
              <a:t>Presentation title</a:t>
            </a:r>
          </a:p>
        </p:txBody>
      </p:sp>
      <p:sp>
        <p:nvSpPr>
          <p:cNvPr id="10" name="Picture Placeholder 10">
            <a:extLst>
              <a:ext uri="{FF2B5EF4-FFF2-40B4-BE49-F238E27FC236}">
                <a16:creationId xmlns:a16="http://schemas.microsoft.com/office/drawing/2014/main" id="{D14B44A3-01E1-3313-A798-F43585A62071}"/>
              </a:ext>
            </a:extLst>
          </p:cNvPr>
          <p:cNvSpPr>
            <a:spLocks noGrp="1"/>
          </p:cNvSpPr>
          <p:nvPr>
            <p:ph type="pic" sz="quarter" idx="10"/>
          </p:nvPr>
        </p:nvSpPr>
        <p:spPr>
          <a:xfrm>
            <a:off x="9355874" y="-1"/>
            <a:ext cx="2836126" cy="3661587"/>
          </a:xfrm>
          <a:prstGeom prst="rect">
            <a:avLst/>
          </a:prstGeom>
          <a:ln w="155575">
            <a:noFill/>
          </a:ln>
        </p:spPr>
        <p:txBody>
          <a:bodyPr/>
          <a:lstStyle/>
          <a:p>
            <a:endParaRPr lang="en-US"/>
          </a:p>
        </p:txBody>
      </p:sp>
      <p:sp>
        <p:nvSpPr>
          <p:cNvPr id="22" name="Picture Placeholder 10">
            <a:extLst>
              <a:ext uri="{FF2B5EF4-FFF2-40B4-BE49-F238E27FC236}">
                <a16:creationId xmlns:a16="http://schemas.microsoft.com/office/drawing/2014/main" id="{EF0579EE-C5DD-A0FE-753F-8201A14832BE}"/>
              </a:ext>
            </a:extLst>
          </p:cNvPr>
          <p:cNvSpPr>
            <a:spLocks noGrp="1"/>
          </p:cNvSpPr>
          <p:nvPr>
            <p:ph type="pic" sz="quarter" idx="11"/>
          </p:nvPr>
        </p:nvSpPr>
        <p:spPr>
          <a:xfrm>
            <a:off x="0" y="3661587"/>
            <a:ext cx="3956692" cy="3196413"/>
          </a:xfrm>
          <a:prstGeom prst="rect">
            <a:avLst/>
          </a:prstGeom>
          <a:ln w="155575">
            <a:noFill/>
          </a:ln>
        </p:spPr>
        <p:txBody>
          <a:bodyPr/>
          <a:lstStyle/>
          <a:p>
            <a:endParaRPr lang="en-US"/>
          </a:p>
        </p:txBody>
      </p:sp>
      <p:pic>
        <p:nvPicPr>
          <p:cNvPr id="6" name="Graphic 5">
            <a:extLst>
              <a:ext uri="{FF2B5EF4-FFF2-40B4-BE49-F238E27FC236}">
                <a16:creationId xmlns:a16="http://schemas.microsoft.com/office/drawing/2014/main" id="{A75550C8-AEC1-4D57-8299-02870BC6A2D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95978" y="642454"/>
            <a:ext cx="6010634" cy="2335740"/>
          </a:xfrm>
          <a:prstGeom prst="rect">
            <a:avLst/>
          </a:prstGeom>
        </p:spPr>
      </p:pic>
    </p:spTree>
    <p:extLst>
      <p:ext uri="{BB962C8B-B14F-4D97-AF65-F5344CB8AC3E}">
        <p14:creationId xmlns:p14="http://schemas.microsoft.com/office/powerpoint/2010/main" val="41955820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 - Text">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F810822-EE30-4FD7-F3F6-5FE8FFE9655F}"/>
              </a:ext>
            </a:extLst>
          </p:cNvPr>
          <p:cNvSpPr>
            <a:spLocks noGrp="1"/>
          </p:cNvSpPr>
          <p:nvPr>
            <p:ph type="title"/>
          </p:nvPr>
        </p:nvSpPr>
        <p:spPr>
          <a:xfrm>
            <a:off x="1676400" y="0"/>
            <a:ext cx="10515600" cy="1496291"/>
          </a:xfrm>
        </p:spPr>
        <p:txBody>
          <a:bodyPr>
            <a:noAutofit/>
          </a:bodyPr>
          <a:lstStyle>
            <a:lvl1pPr>
              <a:defRPr sz="3600" b="1" cap="all" baseline="0">
                <a:solidFill>
                  <a:srgbClr val="87B37B"/>
                </a:solidFill>
              </a:defRPr>
            </a:lvl1pPr>
          </a:lstStyle>
          <a:p>
            <a:r>
              <a:rPr lang="en-US"/>
              <a:t>Click to edit Master title style</a:t>
            </a:r>
          </a:p>
        </p:txBody>
      </p:sp>
      <p:sp>
        <p:nvSpPr>
          <p:cNvPr id="11" name="Content Placeholder 2">
            <a:extLst>
              <a:ext uri="{FF2B5EF4-FFF2-40B4-BE49-F238E27FC236}">
                <a16:creationId xmlns:a16="http://schemas.microsoft.com/office/drawing/2014/main" id="{566932C6-E151-D4BE-1CF3-BB9451E291FB}"/>
              </a:ext>
            </a:extLst>
          </p:cNvPr>
          <p:cNvSpPr>
            <a:spLocks noGrp="1"/>
          </p:cNvSpPr>
          <p:nvPr>
            <p:ph idx="10"/>
          </p:nvPr>
        </p:nvSpPr>
        <p:spPr>
          <a:xfrm>
            <a:off x="1897381" y="1752600"/>
            <a:ext cx="10037444" cy="4835144"/>
          </a:xfrm>
        </p:spPr>
        <p:txBody>
          <a:bodyPr>
            <a:noAutofit/>
          </a:bodyPr>
          <a:lstStyle>
            <a:lvl1pPr marL="0" indent="0">
              <a:lnSpc>
                <a:spcPts val="2400"/>
              </a:lnSpc>
              <a:spcBef>
                <a:spcPts val="1500"/>
              </a:spcBef>
              <a:buNone/>
              <a:defRPr sz="2000" b="1">
                <a:solidFill>
                  <a:srgbClr val="04314B"/>
                </a:solidFill>
              </a:defRPr>
            </a:lvl1pPr>
            <a:lvl2pPr marL="274320" indent="0">
              <a:lnSpc>
                <a:spcPts val="2400"/>
              </a:lnSpc>
              <a:spcBef>
                <a:spcPts val="0"/>
              </a:spcBef>
              <a:buNone/>
              <a:defRPr sz="1800">
                <a:solidFill>
                  <a:srgbClr val="04314B"/>
                </a:solidFill>
              </a:defRPr>
            </a:lvl2pPr>
            <a:lvl3pPr marL="457200" indent="-182880">
              <a:lnSpc>
                <a:spcPts val="2400"/>
              </a:lnSpc>
              <a:spcBef>
                <a:spcPts val="0"/>
              </a:spcBef>
              <a:defRPr sz="1800">
                <a:solidFill>
                  <a:srgbClr val="04314B"/>
                </a:solidFill>
              </a:defRPr>
            </a:lvl3pPr>
            <a:lvl4pPr marL="914400" indent="-182880">
              <a:lnSpc>
                <a:spcPts val="2400"/>
              </a:lnSpc>
              <a:spcBef>
                <a:spcPts val="0"/>
              </a:spcBef>
              <a:defRPr sz="1800">
                <a:solidFill>
                  <a:srgbClr val="04314B"/>
                </a:solidFill>
              </a:defRPr>
            </a:lvl4pPr>
            <a:lvl5pPr marL="1371600" indent="-182880">
              <a:lnSpc>
                <a:spcPts val="2400"/>
              </a:lnSpc>
              <a:spcBef>
                <a:spcPts val="0"/>
              </a:spcBef>
              <a:defRPr>
                <a:solidFill>
                  <a:srgbClr val="04314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DEB13BA5-BAA7-571C-E501-AF26BF82DCD8}"/>
              </a:ext>
            </a:extLst>
          </p:cNvPr>
          <p:cNvSpPr/>
          <p:nvPr userDrawn="1"/>
        </p:nvSpPr>
        <p:spPr>
          <a:xfrm>
            <a:off x="0" y="0"/>
            <a:ext cx="1543050" cy="6858000"/>
          </a:xfrm>
          <a:prstGeom prst="rect">
            <a:avLst/>
          </a:prstGeom>
          <a:solidFill>
            <a:srgbClr val="0431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DBC774F-9440-6500-0243-CBC5ED09B38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9570" y="5861600"/>
            <a:ext cx="803910" cy="665904"/>
          </a:xfrm>
          <a:prstGeom prst="rect">
            <a:avLst/>
          </a:prstGeom>
        </p:spPr>
      </p:pic>
      <p:cxnSp>
        <p:nvCxnSpPr>
          <p:cNvPr id="4" name="Straight Connector 3">
            <a:extLst>
              <a:ext uri="{FF2B5EF4-FFF2-40B4-BE49-F238E27FC236}">
                <a16:creationId xmlns:a16="http://schemas.microsoft.com/office/drawing/2014/main" id="{F8CF9262-D3E7-F71B-61B2-C67E5E1BE3D2}"/>
              </a:ext>
            </a:extLst>
          </p:cNvPr>
          <p:cNvCxnSpPr/>
          <p:nvPr userDrawn="1"/>
        </p:nvCxnSpPr>
        <p:spPr>
          <a:xfrm>
            <a:off x="762000" y="1496291"/>
            <a:ext cx="4145280" cy="0"/>
          </a:xfrm>
          <a:prstGeom prst="line">
            <a:avLst/>
          </a:prstGeom>
          <a:ln w="38100">
            <a:solidFill>
              <a:srgbClr val="87B37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54178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 Two Content">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F810822-EE30-4FD7-F3F6-5FE8FFE9655F}"/>
              </a:ext>
            </a:extLst>
          </p:cNvPr>
          <p:cNvSpPr>
            <a:spLocks noGrp="1"/>
          </p:cNvSpPr>
          <p:nvPr>
            <p:ph type="title"/>
          </p:nvPr>
        </p:nvSpPr>
        <p:spPr>
          <a:xfrm>
            <a:off x="1676400" y="0"/>
            <a:ext cx="10515600" cy="1496291"/>
          </a:xfrm>
        </p:spPr>
        <p:txBody>
          <a:bodyPr>
            <a:noAutofit/>
          </a:bodyPr>
          <a:lstStyle>
            <a:lvl1pPr>
              <a:defRPr sz="3600" b="1" cap="all" baseline="0">
                <a:solidFill>
                  <a:srgbClr val="87B37B"/>
                </a:solidFill>
              </a:defRPr>
            </a:lvl1pPr>
          </a:lstStyle>
          <a:p>
            <a:r>
              <a:rPr lang="en-US"/>
              <a:t>Click to edit Master title style</a:t>
            </a:r>
          </a:p>
        </p:txBody>
      </p:sp>
      <p:sp>
        <p:nvSpPr>
          <p:cNvPr id="11" name="Content Placeholder 2">
            <a:extLst>
              <a:ext uri="{FF2B5EF4-FFF2-40B4-BE49-F238E27FC236}">
                <a16:creationId xmlns:a16="http://schemas.microsoft.com/office/drawing/2014/main" id="{566932C6-E151-D4BE-1CF3-BB9451E291FB}"/>
              </a:ext>
            </a:extLst>
          </p:cNvPr>
          <p:cNvSpPr>
            <a:spLocks noGrp="1"/>
          </p:cNvSpPr>
          <p:nvPr>
            <p:ph idx="10"/>
          </p:nvPr>
        </p:nvSpPr>
        <p:spPr>
          <a:xfrm>
            <a:off x="1897380" y="1752600"/>
            <a:ext cx="4846320" cy="4868333"/>
          </a:xfrm>
        </p:spPr>
        <p:txBody>
          <a:bodyPr>
            <a:noAutofit/>
          </a:bodyPr>
          <a:lstStyle>
            <a:lvl1pPr marL="0" indent="0">
              <a:lnSpc>
                <a:spcPct val="100000"/>
              </a:lnSpc>
              <a:spcBef>
                <a:spcPts val="1500"/>
              </a:spcBef>
              <a:buNone/>
              <a:defRPr sz="2000" b="1">
                <a:solidFill>
                  <a:srgbClr val="04314B"/>
                </a:solidFill>
              </a:defRPr>
            </a:lvl1pPr>
            <a:lvl2pPr marL="274320" indent="0">
              <a:lnSpc>
                <a:spcPct val="100000"/>
              </a:lnSpc>
              <a:spcBef>
                <a:spcPts val="0"/>
              </a:spcBef>
              <a:buNone/>
              <a:defRPr sz="1800">
                <a:solidFill>
                  <a:srgbClr val="04314B"/>
                </a:solidFill>
              </a:defRPr>
            </a:lvl2pPr>
            <a:lvl3pPr marL="457200" indent="-182880">
              <a:lnSpc>
                <a:spcPct val="100000"/>
              </a:lnSpc>
              <a:spcBef>
                <a:spcPts val="0"/>
              </a:spcBef>
              <a:defRPr sz="1800">
                <a:solidFill>
                  <a:srgbClr val="04314B"/>
                </a:solidFill>
              </a:defRPr>
            </a:lvl3pPr>
            <a:lvl4pPr marL="914400" indent="-182880">
              <a:lnSpc>
                <a:spcPct val="100000"/>
              </a:lnSpc>
              <a:spcBef>
                <a:spcPts val="0"/>
              </a:spcBef>
              <a:defRPr sz="1800">
                <a:solidFill>
                  <a:srgbClr val="04314B"/>
                </a:solidFill>
              </a:defRPr>
            </a:lvl4pPr>
            <a:lvl5pPr marL="1371600" indent="-182880">
              <a:lnSpc>
                <a:spcPct val="100000"/>
              </a:lnSpc>
              <a:spcBef>
                <a:spcPts val="0"/>
              </a:spcBef>
              <a:defRPr>
                <a:solidFill>
                  <a:srgbClr val="04314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2">
            <a:extLst>
              <a:ext uri="{FF2B5EF4-FFF2-40B4-BE49-F238E27FC236}">
                <a16:creationId xmlns:a16="http://schemas.microsoft.com/office/drawing/2014/main" id="{D281BDD6-9800-6762-5D94-1569CFB1FB20}"/>
              </a:ext>
            </a:extLst>
          </p:cNvPr>
          <p:cNvSpPr>
            <a:spLocks noGrp="1"/>
          </p:cNvSpPr>
          <p:nvPr>
            <p:ph idx="11"/>
          </p:nvPr>
        </p:nvSpPr>
        <p:spPr>
          <a:xfrm>
            <a:off x="7088505" y="1752600"/>
            <a:ext cx="4846320" cy="4868333"/>
          </a:xfrm>
        </p:spPr>
        <p:txBody>
          <a:bodyPr>
            <a:noAutofit/>
          </a:bodyPr>
          <a:lstStyle>
            <a:lvl1pPr marL="0" indent="0">
              <a:lnSpc>
                <a:spcPct val="100000"/>
              </a:lnSpc>
              <a:spcBef>
                <a:spcPts val="1500"/>
              </a:spcBef>
              <a:buNone/>
              <a:defRPr sz="2000" b="1">
                <a:solidFill>
                  <a:srgbClr val="04314B"/>
                </a:solidFill>
              </a:defRPr>
            </a:lvl1pPr>
            <a:lvl2pPr marL="274320" indent="0">
              <a:lnSpc>
                <a:spcPct val="100000"/>
              </a:lnSpc>
              <a:spcBef>
                <a:spcPts val="0"/>
              </a:spcBef>
              <a:buNone/>
              <a:defRPr sz="1800">
                <a:solidFill>
                  <a:srgbClr val="04314B"/>
                </a:solidFill>
              </a:defRPr>
            </a:lvl2pPr>
            <a:lvl3pPr marL="457200" indent="-182880">
              <a:lnSpc>
                <a:spcPct val="100000"/>
              </a:lnSpc>
              <a:spcBef>
                <a:spcPts val="0"/>
              </a:spcBef>
              <a:defRPr sz="1800">
                <a:solidFill>
                  <a:srgbClr val="04314B"/>
                </a:solidFill>
              </a:defRPr>
            </a:lvl3pPr>
            <a:lvl4pPr marL="914400" indent="-182880">
              <a:lnSpc>
                <a:spcPct val="100000"/>
              </a:lnSpc>
              <a:spcBef>
                <a:spcPts val="0"/>
              </a:spcBef>
              <a:defRPr sz="1800">
                <a:solidFill>
                  <a:srgbClr val="04314B"/>
                </a:solidFill>
              </a:defRPr>
            </a:lvl4pPr>
            <a:lvl5pPr marL="1371600" indent="-182880">
              <a:lnSpc>
                <a:spcPct val="100000"/>
              </a:lnSpc>
              <a:spcBef>
                <a:spcPts val="0"/>
              </a:spcBef>
              <a:defRPr>
                <a:solidFill>
                  <a:srgbClr val="04314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6030690B-21F4-6F0D-76AA-C0ADDF220B26}"/>
              </a:ext>
            </a:extLst>
          </p:cNvPr>
          <p:cNvSpPr/>
          <p:nvPr userDrawn="1"/>
        </p:nvSpPr>
        <p:spPr>
          <a:xfrm>
            <a:off x="0" y="0"/>
            <a:ext cx="1543050" cy="6858000"/>
          </a:xfrm>
          <a:prstGeom prst="rect">
            <a:avLst/>
          </a:prstGeom>
          <a:solidFill>
            <a:srgbClr val="0431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7822F41-0008-2C43-788B-F85B93B077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9570" y="5861600"/>
            <a:ext cx="803910" cy="665904"/>
          </a:xfrm>
          <a:prstGeom prst="rect">
            <a:avLst/>
          </a:prstGeom>
        </p:spPr>
      </p:pic>
      <p:cxnSp>
        <p:nvCxnSpPr>
          <p:cNvPr id="5" name="Straight Connector 4">
            <a:extLst>
              <a:ext uri="{FF2B5EF4-FFF2-40B4-BE49-F238E27FC236}">
                <a16:creationId xmlns:a16="http://schemas.microsoft.com/office/drawing/2014/main" id="{91F470DC-6E3C-D02B-0F8E-6552CE750132}"/>
              </a:ext>
            </a:extLst>
          </p:cNvPr>
          <p:cNvCxnSpPr/>
          <p:nvPr userDrawn="1"/>
        </p:nvCxnSpPr>
        <p:spPr>
          <a:xfrm>
            <a:off x="762000" y="1496291"/>
            <a:ext cx="4145280" cy="0"/>
          </a:xfrm>
          <a:prstGeom prst="line">
            <a:avLst/>
          </a:prstGeom>
          <a:ln w="38100">
            <a:solidFill>
              <a:srgbClr val="87B37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27367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 Image pag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A81DD-06CF-3A51-3CF9-A1D68BD1972E}"/>
              </a:ext>
            </a:extLst>
          </p:cNvPr>
          <p:cNvSpPr/>
          <p:nvPr userDrawn="1"/>
        </p:nvSpPr>
        <p:spPr>
          <a:xfrm rot="5400000">
            <a:off x="5347854" y="-5347854"/>
            <a:ext cx="1496291" cy="12192000"/>
          </a:xfrm>
          <a:prstGeom prst="rect">
            <a:avLst/>
          </a:prstGeom>
          <a:solidFill>
            <a:srgbClr val="0431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00"/>
          </a:p>
        </p:txBody>
      </p:sp>
      <p:sp>
        <p:nvSpPr>
          <p:cNvPr id="8" name="Title 1">
            <a:extLst>
              <a:ext uri="{FF2B5EF4-FFF2-40B4-BE49-F238E27FC236}">
                <a16:creationId xmlns:a16="http://schemas.microsoft.com/office/drawing/2014/main" id="{DF810822-EE30-4FD7-F3F6-5FE8FFE9655F}"/>
              </a:ext>
            </a:extLst>
          </p:cNvPr>
          <p:cNvSpPr>
            <a:spLocks noGrp="1"/>
          </p:cNvSpPr>
          <p:nvPr>
            <p:ph type="title"/>
          </p:nvPr>
        </p:nvSpPr>
        <p:spPr>
          <a:xfrm>
            <a:off x="1543050" y="0"/>
            <a:ext cx="10100309" cy="1496291"/>
          </a:xfrm>
        </p:spPr>
        <p:txBody>
          <a:bodyPr>
            <a:noAutofit/>
          </a:bodyPr>
          <a:lstStyle>
            <a:lvl1pPr algn="l">
              <a:defRPr sz="3600" b="1" cap="all" baseline="0">
                <a:solidFill>
                  <a:srgbClr val="87B37B"/>
                </a:solidFill>
              </a:defRPr>
            </a:lvl1pPr>
          </a:lstStyle>
          <a:p>
            <a:r>
              <a:rPr lang="en-US"/>
              <a:t>Click to edit Master title style</a:t>
            </a:r>
          </a:p>
        </p:txBody>
      </p:sp>
      <p:sp>
        <p:nvSpPr>
          <p:cNvPr id="11" name="Content Placeholder 2">
            <a:extLst>
              <a:ext uri="{FF2B5EF4-FFF2-40B4-BE49-F238E27FC236}">
                <a16:creationId xmlns:a16="http://schemas.microsoft.com/office/drawing/2014/main" id="{566932C6-E151-D4BE-1CF3-BB9451E291FB}"/>
              </a:ext>
            </a:extLst>
          </p:cNvPr>
          <p:cNvSpPr>
            <a:spLocks noGrp="1"/>
          </p:cNvSpPr>
          <p:nvPr>
            <p:ph idx="10"/>
          </p:nvPr>
        </p:nvSpPr>
        <p:spPr>
          <a:xfrm>
            <a:off x="266700" y="1752599"/>
            <a:ext cx="11658600" cy="4830234"/>
          </a:xfrm>
        </p:spPr>
        <p:txBody>
          <a:bodyPr numCol="1" spcCol="457200">
            <a:noAutofit/>
          </a:bodyPr>
          <a:lstStyle>
            <a:lvl1pPr marL="0" indent="0" algn="ctr">
              <a:lnSpc>
                <a:spcPts val="2400"/>
              </a:lnSpc>
              <a:spcBef>
                <a:spcPts val="1500"/>
              </a:spcBef>
              <a:buNone/>
              <a:defRPr sz="2000" b="1">
                <a:solidFill>
                  <a:srgbClr val="04314B"/>
                </a:solidFill>
              </a:defRPr>
            </a:lvl1pPr>
            <a:lvl2pPr marL="274320" indent="0" algn="ctr">
              <a:lnSpc>
                <a:spcPts val="2400"/>
              </a:lnSpc>
              <a:spcBef>
                <a:spcPts val="0"/>
              </a:spcBef>
              <a:buNone/>
              <a:defRPr sz="1800">
                <a:solidFill>
                  <a:srgbClr val="04314B"/>
                </a:solidFill>
              </a:defRPr>
            </a:lvl2pPr>
            <a:lvl3pPr marL="457200" indent="-182880" algn="ctr">
              <a:lnSpc>
                <a:spcPts val="2400"/>
              </a:lnSpc>
              <a:spcBef>
                <a:spcPts val="0"/>
              </a:spcBef>
              <a:defRPr sz="1800">
                <a:solidFill>
                  <a:srgbClr val="04314B"/>
                </a:solidFill>
              </a:defRPr>
            </a:lvl3pPr>
            <a:lvl4pPr marL="914400" indent="-182880" algn="ctr">
              <a:lnSpc>
                <a:spcPts val="2400"/>
              </a:lnSpc>
              <a:spcBef>
                <a:spcPts val="0"/>
              </a:spcBef>
              <a:defRPr sz="1800">
                <a:solidFill>
                  <a:srgbClr val="04314B"/>
                </a:solidFill>
              </a:defRPr>
            </a:lvl4pPr>
            <a:lvl5pPr marL="1371600" indent="-182880" algn="ctr">
              <a:lnSpc>
                <a:spcPts val="2400"/>
              </a:lnSpc>
              <a:spcBef>
                <a:spcPts val="0"/>
              </a:spcBef>
              <a:defRPr>
                <a:solidFill>
                  <a:srgbClr val="04314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FAD1164C-2D59-C8D9-1C2A-CE1289D66A3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9570" y="382820"/>
            <a:ext cx="803910" cy="665904"/>
          </a:xfrm>
          <a:prstGeom prst="rect">
            <a:avLst/>
          </a:prstGeom>
        </p:spPr>
      </p:pic>
    </p:spTree>
    <p:extLst>
      <p:ext uri="{BB962C8B-B14F-4D97-AF65-F5344CB8AC3E}">
        <p14:creationId xmlns:p14="http://schemas.microsoft.com/office/powerpoint/2010/main" val="1825470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 Two Conten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88970F-B05E-74B6-A04E-BE7944A79ED7}"/>
              </a:ext>
            </a:extLst>
          </p:cNvPr>
          <p:cNvSpPr/>
          <p:nvPr userDrawn="1"/>
        </p:nvSpPr>
        <p:spPr>
          <a:xfrm rot="5400000">
            <a:off x="5347854" y="-5347854"/>
            <a:ext cx="1496291" cy="12192000"/>
          </a:xfrm>
          <a:prstGeom prst="rect">
            <a:avLst/>
          </a:prstGeom>
          <a:solidFill>
            <a:srgbClr val="0431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700"/>
          </a:p>
        </p:txBody>
      </p:sp>
      <p:sp>
        <p:nvSpPr>
          <p:cNvPr id="8" name="Title 1">
            <a:extLst>
              <a:ext uri="{FF2B5EF4-FFF2-40B4-BE49-F238E27FC236}">
                <a16:creationId xmlns:a16="http://schemas.microsoft.com/office/drawing/2014/main" id="{DF810822-EE30-4FD7-F3F6-5FE8FFE9655F}"/>
              </a:ext>
            </a:extLst>
          </p:cNvPr>
          <p:cNvSpPr>
            <a:spLocks noGrp="1"/>
          </p:cNvSpPr>
          <p:nvPr>
            <p:ph type="title"/>
          </p:nvPr>
        </p:nvSpPr>
        <p:spPr>
          <a:xfrm>
            <a:off x="1543050" y="0"/>
            <a:ext cx="10100309" cy="1496291"/>
          </a:xfrm>
        </p:spPr>
        <p:txBody>
          <a:bodyPr>
            <a:noAutofit/>
          </a:bodyPr>
          <a:lstStyle>
            <a:lvl1pPr algn="l">
              <a:defRPr sz="3600" b="1" cap="all" baseline="0">
                <a:solidFill>
                  <a:srgbClr val="87B37B"/>
                </a:solidFill>
              </a:defRPr>
            </a:lvl1pPr>
          </a:lstStyle>
          <a:p>
            <a:r>
              <a:rPr lang="en-US"/>
              <a:t>Click to edit Master title style</a:t>
            </a:r>
          </a:p>
        </p:txBody>
      </p:sp>
      <p:sp>
        <p:nvSpPr>
          <p:cNvPr id="11" name="Content Placeholder 2">
            <a:extLst>
              <a:ext uri="{FF2B5EF4-FFF2-40B4-BE49-F238E27FC236}">
                <a16:creationId xmlns:a16="http://schemas.microsoft.com/office/drawing/2014/main" id="{566932C6-E151-D4BE-1CF3-BB9451E291FB}"/>
              </a:ext>
            </a:extLst>
          </p:cNvPr>
          <p:cNvSpPr>
            <a:spLocks noGrp="1"/>
          </p:cNvSpPr>
          <p:nvPr>
            <p:ph idx="10"/>
          </p:nvPr>
        </p:nvSpPr>
        <p:spPr>
          <a:xfrm>
            <a:off x="266700" y="1752600"/>
            <a:ext cx="5669280" cy="4838700"/>
          </a:xfrm>
        </p:spPr>
        <p:txBody>
          <a:bodyPr>
            <a:noAutofit/>
          </a:bodyPr>
          <a:lstStyle>
            <a:lvl1pPr marL="0" indent="0">
              <a:lnSpc>
                <a:spcPts val="2400"/>
              </a:lnSpc>
              <a:spcBef>
                <a:spcPts val="1500"/>
              </a:spcBef>
              <a:buNone/>
              <a:defRPr sz="2000" b="1">
                <a:solidFill>
                  <a:srgbClr val="04314B"/>
                </a:solidFill>
              </a:defRPr>
            </a:lvl1pPr>
            <a:lvl2pPr marL="274320" indent="0">
              <a:lnSpc>
                <a:spcPts val="2400"/>
              </a:lnSpc>
              <a:spcBef>
                <a:spcPts val="0"/>
              </a:spcBef>
              <a:buNone/>
              <a:defRPr sz="1800">
                <a:solidFill>
                  <a:srgbClr val="04314B"/>
                </a:solidFill>
              </a:defRPr>
            </a:lvl2pPr>
            <a:lvl3pPr marL="457200" indent="-182880">
              <a:lnSpc>
                <a:spcPts val="2400"/>
              </a:lnSpc>
              <a:spcBef>
                <a:spcPts val="0"/>
              </a:spcBef>
              <a:defRPr sz="1800">
                <a:solidFill>
                  <a:srgbClr val="04314B"/>
                </a:solidFill>
              </a:defRPr>
            </a:lvl3pPr>
            <a:lvl4pPr marL="914400" indent="-182880">
              <a:lnSpc>
                <a:spcPts val="2400"/>
              </a:lnSpc>
              <a:spcBef>
                <a:spcPts val="0"/>
              </a:spcBef>
              <a:defRPr sz="1800">
                <a:solidFill>
                  <a:srgbClr val="04314B"/>
                </a:solidFill>
              </a:defRPr>
            </a:lvl4pPr>
            <a:lvl5pPr marL="1371600" indent="-182880">
              <a:lnSpc>
                <a:spcPts val="2400"/>
              </a:lnSpc>
              <a:spcBef>
                <a:spcPts val="0"/>
              </a:spcBef>
              <a:defRPr>
                <a:solidFill>
                  <a:srgbClr val="04314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746E071F-A9A9-7044-7FDF-531428D7CA11}"/>
              </a:ext>
            </a:extLst>
          </p:cNvPr>
          <p:cNvSpPr>
            <a:spLocks noGrp="1"/>
          </p:cNvSpPr>
          <p:nvPr>
            <p:ph idx="12"/>
          </p:nvPr>
        </p:nvSpPr>
        <p:spPr>
          <a:xfrm>
            <a:off x="6256020" y="1752600"/>
            <a:ext cx="5669280" cy="4838700"/>
          </a:xfrm>
        </p:spPr>
        <p:txBody>
          <a:bodyPr>
            <a:noAutofit/>
          </a:bodyPr>
          <a:lstStyle>
            <a:lvl1pPr marL="0" indent="0">
              <a:lnSpc>
                <a:spcPts val="2400"/>
              </a:lnSpc>
              <a:spcBef>
                <a:spcPts val="1500"/>
              </a:spcBef>
              <a:buNone/>
              <a:defRPr sz="2000" b="1">
                <a:solidFill>
                  <a:srgbClr val="04314B"/>
                </a:solidFill>
              </a:defRPr>
            </a:lvl1pPr>
            <a:lvl2pPr marL="274320" indent="0">
              <a:lnSpc>
                <a:spcPts val="2400"/>
              </a:lnSpc>
              <a:spcBef>
                <a:spcPts val="0"/>
              </a:spcBef>
              <a:buNone/>
              <a:defRPr sz="1800">
                <a:solidFill>
                  <a:srgbClr val="04314B"/>
                </a:solidFill>
              </a:defRPr>
            </a:lvl2pPr>
            <a:lvl3pPr marL="457200" indent="-182880">
              <a:lnSpc>
                <a:spcPts val="2400"/>
              </a:lnSpc>
              <a:spcBef>
                <a:spcPts val="0"/>
              </a:spcBef>
              <a:defRPr sz="1800">
                <a:solidFill>
                  <a:srgbClr val="04314B"/>
                </a:solidFill>
              </a:defRPr>
            </a:lvl3pPr>
            <a:lvl4pPr marL="914400" indent="-182880">
              <a:lnSpc>
                <a:spcPts val="2400"/>
              </a:lnSpc>
              <a:spcBef>
                <a:spcPts val="0"/>
              </a:spcBef>
              <a:defRPr sz="1800">
                <a:solidFill>
                  <a:srgbClr val="04314B"/>
                </a:solidFill>
              </a:defRPr>
            </a:lvl4pPr>
            <a:lvl5pPr marL="1371600" indent="-182880">
              <a:lnSpc>
                <a:spcPts val="2400"/>
              </a:lnSpc>
              <a:spcBef>
                <a:spcPts val="0"/>
              </a:spcBef>
              <a:defRPr>
                <a:solidFill>
                  <a:srgbClr val="04314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33FB53BE-79A8-4D89-0CF6-4AFB955450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9570" y="382820"/>
            <a:ext cx="803910" cy="665904"/>
          </a:xfrm>
          <a:prstGeom prst="rect">
            <a:avLst/>
          </a:prstGeom>
        </p:spPr>
      </p:pic>
    </p:spTree>
    <p:extLst>
      <p:ext uri="{BB962C8B-B14F-4D97-AF65-F5344CB8AC3E}">
        <p14:creationId xmlns:p14="http://schemas.microsoft.com/office/powerpoint/2010/main" val="1869347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 Altenate Two Content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2E0441-115D-BFA2-174C-5FE1F89ECE59}"/>
              </a:ext>
            </a:extLst>
          </p:cNvPr>
          <p:cNvSpPr/>
          <p:nvPr userDrawn="1"/>
        </p:nvSpPr>
        <p:spPr>
          <a:xfrm rot="5400000">
            <a:off x="5347854" y="-5347854"/>
            <a:ext cx="1496291" cy="12192000"/>
          </a:xfrm>
          <a:prstGeom prst="rect">
            <a:avLst/>
          </a:prstGeom>
          <a:solidFill>
            <a:srgbClr val="0431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a:solidFill>
                <a:srgbClr val="04314B"/>
              </a:solidFill>
            </a:endParaRPr>
          </a:p>
        </p:txBody>
      </p:sp>
      <p:sp>
        <p:nvSpPr>
          <p:cNvPr id="3" name="Content Placeholder 2">
            <a:extLst>
              <a:ext uri="{FF2B5EF4-FFF2-40B4-BE49-F238E27FC236}">
                <a16:creationId xmlns:a16="http://schemas.microsoft.com/office/drawing/2014/main" id="{746E071F-A9A9-7044-7FDF-531428D7CA11}"/>
              </a:ext>
            </a:extLst>
          </p:cNvPr>
          <p:cNvSpPr>
            <a:spLocks noGrp="1"/>
          </p:cNvSpPr>
          <p:nvPr>
            <p:ph idx="12"/>
          </p:nvPr>
        </p:nvSpPr>
        <p:spPr>
          <a:xfrm>
            <a:off x="5494020" y="1752600"/>
            <a:ext cx="6431280" cy="4831080"/>
          </a:xfrm>
        </p:spPr>
        <p:txBody>
          <a:bodyPr>
            <a:noAutofit/>
          </a:bodyPr>
          <a:lstStyle>
            <a:lvl1pPr marL="0" indent="0">
              <a:lnSpc>
                <a:spcPts val="2400"/>
              </a:lnSpc>
              <a:spcBef>
                <a:spcPts val="1500"/>
              </a:spcBef>
              <a:buNone/>
              <a:defRPr sz="2000" b="1">
                <a:solidFill>
                  <a:srgbClr val="04314B"/>
                </a:solidFill>
              </a:defRPr>
            </a:lvl1pPr>
            <a:lvl2pPr marL="274320" indent="0">
              <a:lnSpc>
                <a:spcPts val="2400"/>
              </a:lnSpc>
              <a:spcBef>
                <a:spcPts val="0"/>
              </a:spcBef>
              <a:buNone/>
              <a:defRPr sz="1800">
                <a:solidFill>
                  <a:srgbClr val="04314B"/>
                </a:solidFill>
              </a:defRPr>
            </a:lvl2pPr>
            <a:lvl3pPr marL="457200" indent="-182880">
              <a:lnSpc>
                <a:spcPts val="2400"/>
              </a:lnSpc>
              <a:spcBef>
                <a:spcPts val="0"/>
              </a:spcBef>
              <a:defRPr sz="1800">
                <a:solidFill>
                  <a:srgbClr val="04314B"/>
                </a:solidFill>
              </a:defRPr>
            </a:lvl3pPr>
            <a:lvl4pPr marL="914400" indent="-182880">
              <a:lnSpc>
                <a:spcPts val="2400"/>
              </a:lnSpc>
              <a:spcBef>
                <a:spcPts val="0"/>
              </a:spcBef>
              <a:defRPr sz="1800">
                <a:solidFill>
                  <a:srgbClr val="04314B"/>
                </a:solidFill>
              </a:defRPr>
            </a:lvl4pPr>
            <a:lvl5pPr marL="1371600" indent="-182880">
              <a:lnSpc>
                <a:spcPts val="2400"/>
              </a:lnSpc>
              <a:spcBef>
                <a:spcPts val="0"/>
              </a:spcBef>
              <a:defRPr>
                <a:solidFill>
                  <a:srgbClr val="04314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DF810822-EE30-4FD7-F3F6-5FE8FFE9655F}"/>
              </a:ext>
            </a:extLst>
          </p:cNvPr>
          <p:cNvSpPr>
            <a:spLocks noGrp="1"/>
          </p:cNvSpPr>
          <p:nvPr>
            <p:ph type="title"/>
          </p:nvPr>
        </p:nvSpPr>
        <p:spPr>
          <a:xfrm>
            <a:off x="5494020" y="0"/>
            <a:ext cx="6431280" cy="1496291"/>
          </a:xfrm>
        </p:spPr>
        <p:txBody>
          <a:bodyPr>
            <a:noAutofit/>
          </a:bodyPr>
          <a:lstStyle>
            <a:lvl1pPr algn="l">
              <a:defRPr sz="3600" b="1" cap="all" baseline="0">
                <a:solidFill>
                  <a:srgbClr val="87B37B"/>
                </a:solidFill>
              </a:defRPr>
            </a:lvl1pPr>
          </a:lstStyle>
          <a:p>
            <a:r>
              <a:rPr lang="en-US"/>
              <a:t>Click to edit Master title style</a:t>
            </a:r>
          </a:p>
        </p:txBody>
      </p:sp>
      <p:sp>
        <p:nvSpPr>
          <p:cNvPr id="9" name="Content Placeholder 2">
            <a:extLst>
              <a:ext uri="{FF2B5EF4-FFF2-40B4-BE49-F238E27FC236}">
                <a16:creationId xmlns:a16="http://schemas.microsoft.com/office/drawing/2014/main" id="{566932C6-E151-D4BE-1CF3-BB9451E291FB}"/>
              </a:ext>
            </a:extLst>
          </p:cNvPr>
          <p:cNvSpPr>
            <a:spLocks noGrp="1"/>
          </p:cNvSpPr>
          <p:nvPr>
            <p:ph idx="10"/>
          </p:nvPr>
        </p:nvSpPr>
        <p:spPr>
          <a:xfrm>
            <a:off x="266700" y="274320"/>
            <a:ext cx="5000625" cy="5426825"/>
          </a:xfrm>
        </p:spPr>
        <p:txBody>
          <a:bodyPr>
            <a:noAutofit/>
          </a:bodyPr>
          <a:lstStyle>
            <a:lvl1pPr marL="0" indent="0">
              <a:lnSpc>
                <a:spcPts val="2400"/>
              </a:lnSpc>
              <a:spcBef>
                <a:spcPts val="1500"/>
              </a:spcBef>
              <a:buNone/>
              <a:defRPr sz="2000" b="1">
                <a:solidFill>
                  <a:srgbClr val="04314B"/>
                </a:solidFill>
              </a:defRPr>
            </a:lvl1pPr>
            <a:lvl2pPr marL="274320" indent="0">
              <a:lnSpc>
                <a:spcPts val="2400"/>
              </a:lnSpc>
              <a:spcBef>
                <a:spcPts val="0"/>
              </a:spcBef>
              <a:buNone/>
              <a:defRPr sz="1800">
                <a:solidFill>
                  <a:srgbClr val="04314B"/>
                </a:solidFill>
              </a:defRPr>
            </a:lvl2pPr>
            <a:lvl3pPr marL="457200" indent="-182880">
              <a:lnSpc>
                <a:spcPts val="2400"/>
              </a:lnSpc>
              <a:spcBef>
                <a:spcPts val="0"/>
              </a:spcBef>
              <a:defRPr sz="1800">
                <a:solidFill>
                  <a:srgbClr val="04314B"/>
                </a:solidFill>
              </a:defRPr>
            </a:lvl3pPr>
            <a:lvl4pPr marL="914400" indent="-182880">
              <a:lnSpc>
                <a:spcPts val="2400"/>
              </a:lnSpc>
              <a:spcBef>
                <a:spcPts val="0"/>
              </a:spcBef>
              <a:defRPr sz="1800">
                <a:solidFill>
                  <a:srgbClr val="04314B"/>
                </a:solidFill>
              </a:defRPr>
            </a:lvl4pPr>
            <a:lvl5pPr marL="1371600" indent="-182880">
              <a:lnSpc>
                <a:spcPts val="2400"/>
              </a:lnSpc>
              <a:spcBef>
                <a:spcPts val="0"/>
              </a:spcBef>
              <a:defRPr>
                <a:solidFill>
                  <a:srgbClr val="04314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60F95331-733C-E6C4-67AD-FB6B5F8522C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69571" y="5861600"/>
            <a:ext cx="803908" cy="665904"/>
          </a:xfrm>
          <a:prstGeom prst="rect">
            <a:avLst/>
          </a:prstGeom>
        </p:spPr>
      </p:pic>
    </p:spTree>
    <p:extLst>
      <p:ext uri="{BB962C8B-B14F-4D97-AF65-F5344CB8AC3E}">
        <p14:creationId xmlns:p14="http://schemas.microsoft.com/office/powerpoint/2010/main" val="3804092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04314B"/>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CCF10E-C824-615A-7120-8E64CA9EE424}"/>
              </a:ext>
            </a:extLst>
          </p:cNvPr>
          <p:cNvSpPr/>
          <p:nvPr userDrawn="1"/>
        </p:nvSpPr>
        <p:spPr>
          <a:xfrm>
            <a:off x="10214517" y="6328316"/>
            <a:ext cx="1672683" cy="412595"/>
          </a:xfrm>
          <a:prstGeom prst="rect">
            <a:avLst/>
          </a:prstGeom>
          <a:solidFill>
            <a:srgbClr val="0431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ubtitle 2">
            <a:extLst>
              <a:ext uri="{FF2B5EF4-FFF2-40B4-BE49-F238E27FC236}">
                <a16:creationId xmlns:a16="http://schemas.microsoft.com/office/drawing/2014/main" id="{5B306DE5-3437-EC6B-953A-1BCA964D7465}"/>
              </a:ext>
            </a:extLst>
          </p:cNvPr>
          <p:cNvSpPr>
            <a:spLocks noGrp="1"/>
          </p:cNvSpPr>
          <p:nvPr>
            <p:ph type="subTitle" idx="1"/>
          </p:nvPr>
        </p:nvSpPr>
        <p:spPr>
          <a:xfrm>
            <a:off x="775855" y="601663"/>
            <a:ext cx="7009245" cy="3596957"/>
          </a:xfrm>
        </p:spPr>
        <p:txBody>
          <a:bodyPr anchor="ctr">
            <a:noAutofit/>
          </a:bodyPr>
          <a:lstStyle>
            <a:lvl1pPr marL="0" indent="0" algn="ctr">
              <a:lnSpc>
                <a:spcPts val="3000"/>
              </a:lnSpc>
              <a:buNone/>
              <a:defRPr sz="2800">
                <a:solidFill>
                  <a:srgbClr val="87B37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10">
            <a:extLst>
              <a:ext uri="{FF2B5EF4-FFF2-40B4-BE49-F238E27FC236}">
                <a16:creationId xmlns:a16="http://schemas.microsoft.com/office/drawing/2014/main" id="{42CA4529-751C-408A-31C4-D43ED717BC30}"/>
              </a:ext>
            </a:extLst>
          </p:cNvPr>
          <p:cNvSpPr>
            <a:spLocks noGrp="1"/>
          </p:cNvSpPr>
          <p:nvPr>
            <p:ph type="pic" sz="quarter" idx="10"/>
          </p:nvPr>
        </p:nvSpPr>
        <p:spPr>
          <a:xfrm>
            <a:off x="8659870" y="0"/>
            <a:ext cx="3532130" cy="6858000"/>
          </a:xfrm>
          <a:prstGeom prst="rect">
            <a:avLst/>
          </a:prstGeom>
          <a:ln w="250825">
            <a:noFill/>
          </a:ln>
        </p:spPr>
        <p:txBody>
          <a:bodyPr/>
          <a:lstStyle/>
          <a:p>
            <a:endParaRPr lang="en-US"/>
          </a:p>
        </p:txBody>
      </p:sp>
      <p:pic>
        <p:nvPicPr>
          <p:cNvPr id="3" name="Graphic 5">
            <a:extLst>
              <a:ext uri="{FF2B5EF4-FFF2-40B4-BE49-F238E27FC236}">
                <a16:creationId xmlns:a16="http://schemas.microsoft.com/office/drawing/2014/main" id="{352DDB19-19E8-A74D-6D86-8FB7FDD098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161506" y="4533900"/>
            <a:ext cx="4066769" cy="1580352"/>
          </a:xfrm>
          <a:prstGeom prst="rect">
            <a:avLst/>
          </a:prstGeom>
        </p:spPr>
      </p:pic>
    </p:spTree>
    <p:extLst>
      <p:ext uri="{BB962C8B-B14F-4D97-AF65-F5344CB8AC3E}">
        <p14:creationId xmlns:p14="http://schemas.microsoft.com/office/powerpoint/2010/main" val="25697153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
        <p:nvSpPr>
          <p:cNvPr id="7" name="object 2">
            <a:extLst>
              <a:ext uri="{FF2B5EF4-FFF2-40B4-BE49-F238E27FC236}">
                <a16:creationId xmlns:a16="http://schemas.microsoft.com/office/drawing/2014/main" id="{4FD31F1A-A736-74F8-D953-21CCDC5A4C24}"/>
              </a:ext>
            </a:extLst>
          </p:cNvPr>
          <p:cNvSpPr txBox="1"/>
          <p:nvPr userDrawn="1"/>
        </p:nvSpPr>
        <p:spPr>
          <a:xfrm>
            <a:off x="10431379" y="6475958"/>
            <a:ext cx="1295362" cy="107722"/>
          </a:xfrm>
          <a:prstGeom prst="rect">
            <a:avLst/>
          </a:prstGeom>
        </p:spPr>
        <p:txBody>
          <a:bodyPr vert="horz" wrap="square" lIns="0" tIns="0" rIns="0" bIns="0" rtlCol="0" anchor="b">
            <a:spAutoFit/>
          </a:bodyPr>
          <a:lstStyle/>
          <a:p>
            <a:pPr marL="11547" algn="r">
              <a:lnSpc>
                <a:spcPct val="100000"/>
              </a:lnSpc>
              <a:spcBef>
                <a:spcPts val="91"/>
              </a:spcBef>
            </a:pPr>
            <a:r>
              <a:rPr sz="700" b="1" spc="27">
                <a:solidFill>
                  <a:srgbClr val="3B5C5F">
                    <a:alpha val="51000"/>
                  </a:srgbClr>
                </a:solidFill>
                <a:latin typeface="Avenir Next LT Pro Demi" panose="020B0704020202020204" pitchFamily="34" charset="0"/>
                <a:cs typeface="Museo Sans 700"/>
              </a:rPr>
              <a:t>TRILOGY </a:t>
            </a:r>
            <a:r>
              <a:rPr sz="700" b="1" spc="23">
                <a:solidFill>
                  <a:srgbClr val="3B5C5F">
                    <a:alpha val="51000"/>
                  </a:srgbClr>
                </a:solidFill>
                <a:latin typeface="Avenir Next LT Pro Demi" panose="020B0704020202020204" pitchFamily="34" charset="0"/>
                <a:cs typeface="Museo Sans 700"/>
              </a:rPr>
              <a:t>HEALTH </a:t>
            </a:r>
            <a:r>
              <a:rPr sz="700" b="1" spc="32">
                <a:solidFill>
                  <a:srgbClr val="3B5C5F">
                    <a:alpha val="51000"/>
                  </a:srgbClr>
                </a:solidFill>
                <a:latin typeface="Avenir Next LT Pro Demi" panose="020B0704020202020204" pitchFamily="34" charset="0"/>
                <a:cs typeface="Museo Sans 700"/>
              </a:rPr>
              <a:t>SERVICES</a:t>
            </a:r>
            <a:endParaRPr sz="700">
              <a:solidFill>
                <a:srgbClr val="3B5C5F">
                  <a:alpha val="51000"/>
                </a:srgbClr>
              </a:solidFill>
              <a:latin typeface="Avenir Next LT Pro Demi" panose="020B0704020202020204" pitchFamily="34" charset="0"/>
              <a:cs typeface="Museo Sans 700"/>
            </a:endParaRPr>
          </a:p>
        </p:txBody>
      </p:sp>
      <p:sp>
        <p:nvSpPr>
          <p:cNvPr id="8" name="Rectangle 7">
            <a:extLst>
              <a:ext uri="{FF2B5EF4-FFF2-40B4-BE49-F238E27FC236}">
                <a16:creationId xmlns:a16="http://schemas.microsoft.com/office/drawing/2014/main" id="{366C3A5E-FC6A-79AA-3B39-675CC623DACC}"/>
              </a:ext>
            </a:extLst>
          </p:cNvPr>
          <p:cNvSpPr/>
          <p:nvPr userDrawn="1"/>
        </p:nvSpPr>
        <p:spPr>
          <a:xfrm>
            <a:off x="10307053" y="6396789"/>
            <a:ext cx="1519989" cy="2566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716824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62" r:id="rId14"/>
    <p:sldLayoutId id="2147483660" r:id="rId15"/>
    <p:sldLayoutId id="2147483663" r:id="rId16"/>
    <p:sldLayoutId id="2147483665" r:id="rId17"/>
    <p:sldLayoutId id="2147483664"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5.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hyperlink" Target="https://www.anthem.com/find-care/" TargetMode="Externa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acrobat.adobe.com/id/urn:aaid:sc:US:5d088b5f-24e2-4790-bb21-a36bcf9739a7?viewer%21megaVerb=group-discover" TargetMode="Externa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hyperlink" Target="https://acrobat.adobe.com/id/urn:aaid:sc:us:49935769-a227-45cd-bf49-695aea048539?viewer%21megaVerb=group-discover"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4314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EC73A-A4E8-CAB8-F4E0-CEE8884F082B}"/>
              </a:ext>
            </a:extLst>
          </p:cNvPr>
          <p:cNvSpPr>
            <a:spLocks noGrp="1"/>
          </p:cNvSpPr>
          <p:nvPr>
            <p:ph type="ctrTitle"/>
          </p:nvPr>
        </p:nvSpPr>
        <p:spPr>
          <a:xfrm>
            <a:off x="406913" y="3845489"/>
            <a:ext cx="6810642" cy="1201745"/>
          </a:xfrm>
        </p:spPr>
        <p:txBody>
          <a:bodyPr/>
          <a:lstStyle/>
          <a:p>
            <a:pPr algn="ctr"/>
            <a:r>
              <a:rPr lang="en-US" b="1"/>
              <a:t>2026 Open Enrollment</a:t>
            </a:r>
          </a:p>
        </p:txBody>
      </p:sp>
      <p:sp>
        <p:nvSpPr>
          <p:cNvPr id="3" name="Picture Placeholder 2">
            <a:extLst>
              <a:ext uri="{FF2B5EF4-FFF2-40B4-BE49-F238E27FC236}">
                <a16:creationId xmlns:a16="http://schemas.microsoft.com/office/drawing/2014/main" id="{A48C8035-09C0-04A2-F930-26D3CBF6DE80}"/>
              </a:ext>
            </a:extLst>
          </p:cNvPr>
          <p:cNvSpPr>
            <a:spLocks noGrp="1"/>
          </p:cNvSpPr>
          <p:nvPr>
            <p:ph type="pic" sz="quarter" idx="10"/>
          </p:nvPr>
        </p:nvSpPr>
        <p:spPr/>
        <p:txBody>
          <a:bodyPr/>
          <a:lstStyle/>
          <a:p>
            <a:endParaRPr lang="en-US"/>
          </a:p>
        </p:txBody>
      </p:sp>
      <p:sp>
        <p:nvSpPr>
          <p:cNvPr id="6" name="TextBox 5">
            <a:extLst>
              <a:ext uri="{FF2B5EF4-FFF2-40B4-BE49-F238E27FC236}">
                <a16:creationId xmlns:a16="http://schemas.microsoft.com/office/drawing/2014/main" id="{FD622301-1EA7-2DA1-95C4-7402A0B8700C}"/>
              </a:ext>
            </a:extLst>
          </p:cNvPr>
          <p:cNvSpPr txBox="1"/>
          <p:nvPr/>
        </p:nvSpPr>
        <p:spPr>
          <a:xfrm>
            <a:off x="5285984" y="5047234"/>
            <a:ext cx="6613742" cy="984885"/>
          </a:xfrm>
          <a:prstGeom prst="rect">
            <a:avLst/>
          </a:prstGeom>
          <a:noFill/>
        </p:spPr>
        <p:txBody>
          <a:bodyPr wrap="square">
            <a:spAutoFit/>
          </a:bodyPr>
          <a:lstStyle/>
          <a:p>
            <a:pPr marL="0" marR="0" algn="ctr">
              <a:buNone/>
            </a:pPr>
            <a:r>
              <a:rPr lang="en-US" sz="2900" b="1" u="sng">
                <a:solidFill>
                  <a:srgbClr val="002060"/>
                </a:solidFill>
                <a:effectLst/>
                <a:latin typeface="Aptos" panose="020B0004020202020204" pitchFamily="34" charset="0"/>
                <a:ea typeface="Aptos" panose="020B0004020202020204" pitchFamily="34" charset="0"/>
                <a:cs typeface="Aptos" panose="020B0004020202020204" pitchFamily="34" charset="0"/>
              </a:rPr>
              <a:t>Your</a:t>
            </a:r>
            <a:r>
              <a:rPr lang="en-US" sz="2900">
                <a:solidFill>
                  <a:srgbClr val="002060"/>
                </a:solidFill>
                <a:effectLst/>
                <a:latin typeface="Aptos" panose="020B0004020202020204" pitchFamily="34" charset="0"/>
                <a:ea typeface="Aptos" panose="020B0004020202020204" pitchFamily="34" charset="0"/>
                <a:cs typeface="Aptos" panose="020B0004020202020204" pitchFamily="34" charset="0"/>
              </a:rPr>
              <a:t> benefits, </a:t>
            </a:r>
            <a:r>
              <a:rPr lang="en-US" sz="2900" b="1" u="sng">
                <a:solidFill>
                  <a:srgbClr val="002060"/>
                </a:solidFill>
                <a:effectLst/>
                <a:latin typeface="Aptos" panose="020B0004020202020204" pitchFamily="34" charset="0"/>
                <a:ea typeface="Aptos" panose="020B0004020202020204" pitchFamily="34" charset="0"/>
                <a:cs typeface="Aptos" panose="020B0004020202020204" pitchFamily="34" charset="0"/>
              </a:rPr>
              <a:t>your</a:t>
            </a:r>
            <a:r>
              <a:rPr lang="en-US" sz="2900">
                <a:solidFill>
                  <a:srgbClr val="002060"/>
                </a:solidFill>
                <a:effectLst/>
                <a:latin typeface="Aptos" panose="020B0004020202020204" pitchFamily="34" charset="0"/>
                <a:ea typeface="Aptos" panose="020B0004020202020204" pitchFamily="34" charset="0"/>
                <a:cs typeface="Aptos" panose="020B0004020202020204" pitchFamily="34" charset="0"/>
              </a:rPr>
              <a:t> well-being, </a:t>
            </a:r>
            <a:r>
              <a:rPr lang="en-US" sz="2900" b="1" u="sng">
                <a:solidFill>
                  <a:srgbClr val="002060"/>
                </a:solidFill>
                <a:effectLst/>
                <a:latin typeface="Aptos" panose="020B0004020202020204" pitchFamily="34" charset="0"/>
                <a:ea typeface="Aptos" panose="020B0004020202020204" pitchFamily="34" charset="0"/>
                <a:cs typeface="Aptos" panose="020B0004020202020204" pitchFamily="34" charset="0"/>
              </a:rPr>
              <a:t>your</a:t>
            </a:r>
            <a:r>
              <a:rPr lang="en-US" sz="2900">
                <a:solidFill>
                  <a:srgbClr val="002060"/>
                </a:solidFill>
                <a:effectLst/>
                <a:latin typeface="Aptos" panose="020B0004020202020204" pitchFamily="34" charset="0"/>
                <a:ea typeface="Aptos" panose="020B0004020202020204" pitchFamily="34" charset="0"/>
                <a:cs typeface="Aptos" panose="020B0004020202020204" pitchFamily="34" charset="0"/>
              </a:rPr>
              <a:t> way - Discover more at Thrive.trilogyhs.com</a:t>
            </a:r>
          </a:p>
        </p:txBody>
      </p:sp>
    </p:spTree>
    <p:extLst>
      <p:ext uri="{BB962C8B-B14F-4D97-AF65-F5344CB8AC3E}">
        <p14:creationId xmlns:p14="http://schemas.microsoft.com/office/powerpoint/2010/main" val="2517504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29C9F-5843-F959-8ACF-4B006F27C075}"/>
              </a:ext>
            </a:extLst>
          </p:cNvPr>
          <p:cNvSpPr>
            <a:spLocks noGrp="1"/>
          </p:cNvSpPr>
          <p:nvPr>
            <p:ph type="title"/>
          </p:nvPr>
        </p:nvSpPr>
        <p:spPr>
          <a:xfrm>
            <a:off x="1624148" y="446313"/>
            <a:ext cx="6409510" cy="729343"/>
          </a:xfrm>
        </p:spPr>
        <p:txBody>
          <a:bodyPr/>
          <a:lstStyle/>
          <a:p>
            <a:r>
              <a:rPr lang="en-US" dirty="0">
                <a:solidFill>
                  <a:srgbClr val="04314B"/>
                </a:solidFill>
                <a:latin typeface="Aptos" panose="020B0004020202020204" pitchFamily="34" charset="0"/>
                <a:ea typeface="Calibri"/>
                <a:cs typeface="Calibri"/>
              </a:rPr>
              <a:t>Agenda</a:t>
            </a:r>
            <a:endParaRPr lang="LID4096" dirty="0">
              <a:solidFill>
                <a:srgbClr val="04314B"/>
              </a:solidFill>
              <a:latin typeface="Aptos" panose="020B0004020202020204" pitchFamily="34" charset="0"/>
              <a:ea typeface="Calibri"/>
              <a:cs typeface="Calibri"/>
            </a:endParaRPr>
          </a:p>
        </p:txBody>
      </p:sp>
      <p:sp>
        <p:nvSpPr>
          <p:cNvPr id="7" name="Flowchart: Connector 6">
            <a:extLst>
              <a:ext uri="{FF2B5EF4-FFF2-40B4-BE49-F238E27FC236}">
                <a16:creationId xmlns:a16="http://schemas.microsoft.com/office/drawing/2014/main" id="{03FAA740-DD1A-F1FF-E1C6-A259A7C480BD}"/>
              </a:ext>
            </a:extLst>
          </p:cNvPr>
          <p:cNvSpPr/>
          <p:nvPr/>
        </p:nvSpPr>
        <p:spPr>
          <a:xfrm>
            <a:off x="8802473" y="1951577"/>
            <a:ext cx="243640" cy="234194"/>
          </a:xfrm>
          <a:prstGeom prst="flowChartConnector">
            <a:avLst/>
          </a:prstGeom>
          <a:solidFill>
            <a:srgbClr val="87B37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US"/>
              <a:t> </a:t>
            </a:r>
            <a:endParaRPr lang="LID4096"/>
          </a:p>
        </p:txBody>
      </p:sp>
      <p:sp>
        <p:nvSpPr>
          <p:cNvPr id="8" name="AutoShape 1">
            <a:extLst>
              <a:ext uri="{FF2B5EF4-FFF2-40B4-BE49-F238E27FC236}">
                <a16:creationId xmlns:a16="http://schemas.microsoft.com/office/drawing/2014/main" id="{79736295-4F61-C22A-B5C6-89EDD8AFC3CE}"/>
              </a:ext>
            </a:extLst>
          </p:cNvPr>
          <p:cNvSpPr>
            <a:spLocks noChangeArrowheads="1"/>
          </p:cNvSpPr>
          <p:nvPr/>
        </p:nvSpPr>
        <p:spPr bwMode="auto">
          <a:xfrm>
            <a:off x="8802473" y="2236936"/>
            <a:ext cx="243640" cy="234194"/>
          </a:xfrm>
          <a:prstGeom prst="flowChartConnector">
            <a:avLst/>
          </a:prstGeom>
          <a:solidFill>
            <a:srgbClr val="FFFF00"/>
          </a:solidFill>
          <a:ln w="19050">
            <a:solidFill>
              <a:srgbClr val="FFFFFF"/>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LID4096" sz="1800" b="0" i="0" u="none" strike="noStrike" cap="none" normalizeH="0" baseline="0">
              <a:ln>
                <a:noFill/>
              </a:ln>
              <a:solidFill>
                <a:schemeClr val="tx1"/>
              </a:solidFill>
              <a:effectLst/>
              <a:latin typeface="Arial" panose="020B0604020202020204" pitchFamily="34" charset="0"/>
            </a:endParaRPr>
          </a:p>
        </p:txBody>
      </p:sp>
      <p:sp>
        <p:nvSpPr>
          <p:cNvPr id="9" name="AutoShape 2">
            <a:extLst>
              <a:ext uri="{FF2B5EF4-FFF2-40B4-BE49-F238E27FC236}">
                <a16:creationId xmlns:a16="http://schemas.microsoft.com/office/drawing/2014/main" id="{4EFB667A-B529-0824-D9AF-98E39854DA38}"/>
              </a:ext>
            </a:extLst>
          </p:cNvPr>
          <p:cNvSpPr>
            <a:spLocks noChangeArrowheads="1"/>
          </p:cNvSpPr>
          <p:nvPr/>
        </p:nvSpPr>
        <p:spPr bwMode="auto">
          <a:xfrm>
            <a:off x="8802472" y="2471130"/>
            <a:ext cx="243639" cy="234194"/>
          </a:xfrm>
          <a:prstGeom prst="flowChartConnector">
            <a:avLst/>
          </a:prstGeom>
          <a:solidFill>
            <a:srgbClr val="002060"/>
          </a:solidFill>
          <a:ln w="19050">
            <a:solidFill>
              <a:schemeClr val="bg1"/>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LID4096" sz="1800" b="0" i="0" u="none" strike="noStrike" cap="none" normalizeH="0" baseline="0">
              <a:ln>
                <a:noFill/>
              </a:ln>
              <a:solidFill>
                <a:srgbClr val="04314B"/>
              </a:solidFill>
              <a:effectLst/>
              <a:latin typeface="Arial" panose="020B0604020202020204" pitchFamily="34" charset="0"/>
            </a:endParaRPr>
          </a:p>
        </p:txBody>
      </p:sp>
      <p:sp>
        <p:nvSpPr>
          <p:cNvPr id="11" name="TextBox 10">
            <a:extLst>
              <a:ext uri="{FF2B5EF4-FFF2-40B4-BE49-F238E27FC236}">
                <a16:creationId xmlns:a16="http://schemas.microsoft.com/office/drawing/2014/main" id="{F415C397-6617-1352-E0BE-46E9168DB55B}"/>
              </a:ext>
            </a:extLst>
          </p:cNvPr>
          <p:cNvSpPr txBox="1"/>
          <p:nvPr/>
        </p:nvSpPr>
        <p:spPr>
          <a:xfrm>
            <a:off x="1920033" y="1555189"/>
            <a:ext cx="4562961" cy="707886"/>
          </a:xfrm>
          <a:prstGeom prst="rect">
            <a:avLst/>
          </a:prstGeom>
          <a:noFill/>
        </p:spPr>
        <p:txBody>
          <a:bodyPr wrap="square">
            <a:spAutoFit/>
          </a:bodyPr>
          <a:lstStyle/>
          <a:p>
            <a:pPr defTabSz="914400" eaLnBrk="0" fontAlgn="base" hangingPunct="0">
              <a:spcBef>
                <a:spcPct val="0"/>
              </a:spcBef>
              <a:spcAft>
                <a:spcPct val="0"/>
              </a:spcAft>
              <a:buFontTx/>
              <a:buChar char="•"/>
              <a:tabLst>
                <a:tab pos="457200" algn="l"/>
              </a:tabLst>
            </a:pPr>
            <a:r>
              <a:rPr lang="en-US" altLang="LID4096" sz="2000" dirty="0">
                <a:solidFill>
                  <a:srgbClr val="04314B"/>
                </a:solidFill>
                <a:latin typeface="Aptos" panose="020B0004020202020204" pitchFamily="34" charset="0"/>
                <a:ea typeface="Calibri"/>
                <a:cs typeface="Calibri"/>
              </a:rPr>
              <a:t>Open Enrollment Info </a:t>
            </a:r>
          </a:p>
          <a:p>
            <a:pPr defTabSz="914400" eaLnBrk="0" fontAlgn="base" hangingPunct="0">
              <a:spcBef>
                <a:spcPct val="0"/>
              </a:spcBef>
              <a:spcAft>
                <a:spcPct val="0"/>
              </a:spcAft>
              <a:buFontTx/>
              <a:buChar char="•"/>
              <a:tabLst>
                <a:tab pos="457200" algn="l"/>
              </a:tabLst>
            </a:pPr>
            <a:r>
              <a:rPr lang="en-US" altLang="LID4096" sz="2000" dirty="0">
                <a:solidFill>
                  <a:srgbClr val="04314B"/>
                </a:solidFill>
                <a:latin typeface="Aptos" panose="020B0004020202020204" pitchFamily="34" charset="0"/>
                <a:ea typeface="Calibri"/>
                <a:cs typeface="Calibri"/>
              </a:rPr>
              <a:t>3 Medical Plan Options:</a:t>
            </a:r>
          </a:p>
        </p:txBody>
      </p:sp>
      <p:sp>
        <p:nvSpPr>
          <p:cNvPr id="13" name="TextBox 12">
            <a:extLst>
              <a:ext uri="{FF2B5EF4-FFF2-40B4-BE49-F238E27FC236}">
                <a16:creationId xmlns:a16="http://schemas.microsoft.com/office/drawing/2014/main" id="{E7E64A39-F0F0-3B30-27A4-7BC13D30C175}"/>
              </a:ext>
            </a:extLst>
          </p:cNvPr>
          <p:cNvSpPr txBox="1"/>
          <p:nvPr/>
        </p:nvSpPr>
        <p:spPr>
          <a:xfrm>
            <a:off x="1920032" y="2818457"/>
            <a:ext cx="8180897" cy="347787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lang="en-US" altLang="LID4096" sz="2000" dirty="0">
                <a:solidFill>
                  <a:srgbClr val="04314B"/>
                </a:solidFill>
                <a:latin typeface="Aptos" panose="020B0004020202020204" pitchFamily="34" charset="0"/>
                <a:ea typeface="Calibri"/>
                <a:cs typeface="Calibri"/>
              </a:rPr>
              <a:t>Partners in your Health Plan</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lang="en-US" altLang="LID4096" sz="2000" dirty="0">
                <a:solidFill>
                  <a:srgbClr val="04314B"/>
                </a:solidFill>
                <a:latin typeface="Aptos" panose="020B0004020202020204" pitchFamily="34" charset="0"/>
                <a:ea typeface="Calibri"/>
                <a:cs typeface="Calibri"/>
              </a:rPr>
              <a:t>Who is Lucent Health and what do they do?</a:t>
            </a:r>
          </a:p>
          <a:p>
            <a:pPr defTabSz="914400">
              <a:buFontTx/>
              <a:buChar char="•"/>
            </a:pPr>
            <a:r>
              <a:rPr lang="en-US" altLang="LID4096" sz="2000" dirty="0">
                <a:solidFill>
                  <a:srgbClr val="04314B"/>
                </a:solidFill>
                <a:latin typeface="Aptos" panose="020B0004020202020204" pitchFamily="34" charset="0"/>
                <a:ea typeface="Calibri"/>
                <a:cs typeface="Calibri"/>
              </a:rPr>
              <a:t>Who is 6 Degrees Health and what do they do?</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lang="en-US" altLang="LID4096" sz="2000" dirty="0">
                <a:solidFill>
                  <a:srgbClr val="04314B"/>
                </a:solidFill>
                <a:latin typeface="Aptos" panose="020B0004020202020204" pitchFamily="34" charset="0"/>
                <a:ea typeface="Calibri"/>
                <a:cs typeface="Calibri"/>
              </a:rPr>
              <a:t>What to do - Sample EOB</a:t>
            </a:r>
          </a:p>
          <a:p>
            <a:pPr defTabSz="914400" eaLnBrk="0" fontAlgn="base" hangingPunct="0">
              <a:spcBef>
                <a:spcPct val="0"/>
              </a:spcBef>
              <a:spcAft>
                <a:spcPct val="0"/>
              </a:spcAft>
              <a:buFontTx/>
              <a:buChar char="•"/>
              <a:tabLst>
                <a:tab pos="457200" algn="l"/>
              </a:tabLst>
            </a:pPr>
            <a:r>
              <a:rPr lang="en-US" altLang="LID4096" sz="2000" dirty="0">
                <a:solidFill>
                  <a:srgbClr val="04314B"/>
                </a:solidFill>
                <a:latin typeface="Aptos" panose="020B0004020202020204" pitchFamily="34" charset="0"/>
                <a:ea typeface="Calibri"/>
                <a:cs typeface="Calibri"/>
              </a:rPr>
              <a:t>How to find care </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lang="en-US" altLang="LID4096" sz="2000" dirty="0">
                <a:solidFill>
                  <a:srgbClr val="04314B"/>
                </a:solidFill>
                <a:latin typeface="Aptos" panose="020B0004020202020204" pitchFamily="34" charset="0"/>
                <a:ea typeface="Calibri"/>
                <a:cs typeface="Calibri"/>
              </a:rPr>
              <a:t>Health Plan Enhancements</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lang="en-US" altLang="LID4096" sz="2000" dirty="0">
                <a:solidFill>
                  <a:srgbClr val="04314B"/>
                </a:solidFill>
                <a:latin typeface="Aptos" panose="020B0004020202020204" pitchFamily="34" charset="0"/>
                <a:ea typeface="Calibri"/>
                <a:cs typeface="Calibri"/>
              </a:rPr>
              <a:t>Dental and Vision</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lang="en-US" altLang="LID4096" sz="2000" dirty="0">
                <a:solidFill>
                  <a:srgbClr val="04314B"/>
                </a:solidFill>
                <a:latin typeface="Aptos" panose="020B0004020202020204" pitchFamily="34" charset="0"/>
                <a:ea typeface="Calibri"/>
                <a:cs typeface="Calibri"/>
              </a:rPr>
              <a:t>Disability and Life Benefits</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lang="en-US" altLang="LID4096" sz="2000" dirty="0">
                <a:solidFill>
                  <a:srgbClr val="04314B"/>
                </a:solidFill>
                <a:latin typeface="Aptos" panose="020B0004020202020204" pitchFamily="34" charset="0"/>
                <a:ea typeface="Calibri"/>
                <a:cs typeface="Calibri"/>
              </a:rPr>
              <a:t>Newly available benefit options- Accident and Critical Illness Insurance</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lang="en-US" altLang="LID4096" sz="2000" dirty="0">
                <a:solidFill>
                  <a:srgbClr val="04314B"/>
                </a:solidFill>
                <a:latin typeface="Aptos" panose="020B0004020202020204" pitchFamily="34" charset="0"/>
                <a:ea typeface="Calibri"/>
                <a:cs typeface="Calibri"/>
              </a:rPr>
              <a:t>401(k) Information</a:t>
            </a: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endParaRPr lang="en-US" altLang="LID4096" sz="2000" dirty="0">
              <a:solidFill>
                <a:srgbClr val="04314B"/>
              </a:solidFill>
              <a:latin typeface="Aptos" panose="020B0004020202020204" pitchFamily="34" charset="0"/>
              <a:ea typeface="Calibri"/>
              <a:cs typeface="Calibri"/>
            </a:endParaRPr>
          </a:p>
        </p:txBody>
      </p:sp>
      <p:pic>
        <p:nvPicPr>
          <p:cNvPr id="15" name="Picture 14">
            <a:extLst>
              <a:ext uri="{FF2B5EF4-FFF2-40B4-BE49-F238E27FC236}">
                <a16:creationId xmlns:a16="http://schemas.microsoft.com/office/drawing/2014/main" id="{5B503741-1B0E-8882-8942-CB8C3418E1A9}"/>
              </a:ext>
            </a:extLst>
          </p:cNvPr>
          <p:cNvPicPr>
            <a:picLocks noChangeAspect="1"/>
          </p:cNvPicPr>
          <p:nvPr/>
        </p:nvPicPr>
        <p:blipFill>
          <a:blip r:embed="rId2"/>
          <a:stretch>
            <a:fillRect/>
          </a:stretch>
        </p:blipFill>
        <p:spPr>
          <a:xfrm>
            <a:off x="4828903" y="1572706"/>
            <a:ext cx="3973570" cy="1226130"/>
          </a:xfrm>
          <a:prstGeom prst="rect">
            <a:avLst/>
          </a:prstGeom>
        </p:spPr>
      </p:pic>
    </p:spTree>
    <p:extLst>
      <p:ext uri="{BB962C8B-B14F-4D97-AF65-F5344CB8AC3E}">
        <p14:creationId xmlns:p14="http://schemas.microsoft.com/office/powerpoint/2010/main" val="582216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55D2-6B8C-57ED-4AAC-F28C8C97EDE2}"/>
              </a:ext>
            </a:extLst>
          </p:cNvPr>
          <p:cNvSpPr>
            <a:spLocks noGrp="1"/>
          </p:cNvSpPr>
          <p:nvPr>
            <p:ph type="title"/>
          </p:nvPr>
        </p:nvSpPr>
        <p:spPr/>
        <p:txBody>
          <a:bodyPr/>
          <a:lstStyle/>
          <a:p>
            <a:r>
              <a:rPr lang="en-US" dirty="0"/>
              <a:t>Open Enrollment</a:t>
            </a:r>
            <a:endParaRPr lang="LID4096" dirty="0"/>
          </a:p>
        </p:txBody>
      </p:sp>
      <p:sp>
        <p:nvSpPr>
          <p:cNvPr id="3" name="Content Placeholder 2">
            <a:extLst>
              <a:ext uri="{FF2B5EF4-FFF2-40B4-BE49-F238E27FC236}">
                <a16:creationId xmlns:a16="http://schemas.microsoft.com/office/drawing/2014/main" id="{171C90D9-20A5-4D17-C6A1-6EE04B70BA7C}"/>
              </a:ext>
            </a:extLst>
          </p:cNvPr>
          <p:cNvSpPr>
            <a:spLocks noGrp="1"/>
          </p:cNvSpPr>
          <p:nvPr>
            <p:ph idx="10"/>
          </p:nvPr>
        </p:nvSpPr>
        <p:spPr>
          <a:xfrm>
            <a:off x="1676400" y="1496291"/>
            <a:ext cx="10223326" cy="5017243"/>
          </a:xfrm>
        </p:spPr>
        <p:txBody>
          <a:bodyPr/>
          <a:lstStyle/>
          <a:p>
            <a:pPr marL="342900" indent="-342900">
              <a:lnSpc>
                <a:spcPct val="100000"/>
              </a:lnSpc>
              <a:spcBef>
                <a:spcPts val="0"/>
              </a:spcBef>
              <a:buFont typeface="Arial" panose="020B0604020202020204" pitchFamily="34" charset="0"/>
              <a:buChar char="•"/>
            </a:pPr>
            <a:r>
              <a:rPr lang="en-US" sz="2200" b="0" dirty="0">
                <a:latin typeface="Aptos" panose="020B0004020202020204" pitchFamily="34" charset="0"/>
                <a:ea typeface="Calibri"/>
                <a:cs typeface="Calibri"/>
              </a:rPr>
              <a:t>February 11</a:t>
            </a:r>
            <a:r>
              <a:rPr lang="en-US" sz="2200" b="0" baseline="30000" dirty="0">
                <a:latin typeface="Aptos" panose="020B0004020202020204" pitchFamily="34" charset="0"/>
                <a:ea typeface="Calibri"/>
                <a:cs typeface="Calibri"/>
              </a:rPr>
              <a:t>th</a:t>
            </a:r>
            <a:r>
              <a:rPr lang="en-US" sz="2200" b="0" dirty="0">
                <a:latin typeface="Aptos" panose="020B0004020202020204" pitchFamily="34" charset="0"/>
                <a:ea typeface="Calibri"/>
                <a:cs typeface="Calibri"/>
              </a:rPr>
              <a:t>- February 18</a:t>
            </a:r>
            <a:r>
              <a:rPr lang="en-US" sz="2200" b="0" baseline="30000" dirty="0">
                <a:latin typeface="Aptos" panose="020B0004020202020204" pitchFamily="34" charset="0"/>
                <a:ea typeface="Calibri"/>
                <a:cs typeface="Calibri"/>
              </a:rPr>
              <a:t>th</a:t>
            </a:r>
            <a:r>
              <a:rPr lang="en-US" sz="2200" b="0" dirty="0">
                <a:latin typeface="Aptos" panose="020B0004020202020204" pitchFamily="34" charset="0"/>
                <a:ea typeface="Calibri"/>
                <a:cs typeface="Calibri"/>
              </a:rPr>
              <a:t> </a:t>
            </a:r>
          </a:p>
          <a:p>
            <a:pPr marL="342900" indent="-342900">
              <a:lnSpc>
                <a:spcPct val="100000"/>
              </a:lnSpc>
              <a:spcBef>
                <a:spcPts val="0"/>
              </a:spcBef>
              <a:buFont typeface="Arial" panose="020B0604020202020204" pitchFamily="34" charset="0"/>
              <a:buChar char="•"/>
            </a:pPr>
            <a:r>
              <a:rPr lang="en-US" sz="2200" b="0" dirty="0">
                <a:latin typeface="Aptos" panose="020B0004020202020204" pitchFamily="34" charset="0"/>
                <a:ea typeface="Calibri"/>
                <a:cs typeface="Calibri"/>
              </a:rPr>
              <a:t>Enroll via INFOR or the INFOR GO mobile app</a:t>
            </a:r>
          </a:p>
          <a:p>
            <a:pPr marL="342900" indent="-342900">
              <a:lnSpc>
                <a:spcPct val="100000"/>
              </a:lnSpc>
              <a:spcBef>
                <a:spcPts val="0"/>
              </a:spcBef>
              <a:buFont typeface="Arial" panose="020B0604020202020204" pitchFamily="34" charset="0"/>
              <a:buChar char="•"/>
            </a:pPr>
            <a:r>
              <a:rPr lang="en-US" sz="2200" b="0" dirty="0">
                <a:latin typeface="Aptos" panose="020B0004020202020204" pitchFamily="34" charset="0"/>
                <a:ea typeface="Calibri"/>
                <a:cs typeface="Calibri"/>
              </a:rPr>
              <a:t>If you want benefits as of March 29, 2026, you </a:t>
            </a:r>
            <a:r>
              <a:rPr lang="en-US" sz="2200" b="0" u="sng" dirty="0">
                <a:latin typeface="Aptos" panose="020B0004020202020204" pitchFamily="34" charset="0"/>
                <a:ea typeface="Calibri"/>
                <a:cs typeface="Calibri"/>
              </a:rPr>
              <a:t>must</a:t>
            </a:r>
            <a:r>
              <a:rPr lang="en-US" sz="2200" b="0" dirty="0">
                <a:latin typeface="Aptos" panose="020B0004020202020204" pitchFamily="34" charset="0"/>
                <a:ea typeface="Calibri"/>
                <a:cs typeface="Calibri"/>
              </a:rPr>
              <a:t> enroll</a:t>
            </a:r>
          </a:p>
          <a:p>
            <a:pPr marL="342900" indent="-342900">
              <a:lnSpc>
                <a:spcPct val="100000"/>
              </a:lnSpc>
              <a:spcBef>
                <a:spcPts val="0"/>
              </a:spcBef>
              <a:buFont typeface="Arial" panose="020B0604020202020204" pitchFamily="34" charset="0"/>
              <a:buChar char="•"/>
            </a:pPr>
            <a:r>
              <a:rPr lang="en-US" sz="2200" b="0" dirty="0">
                <a:latin typeface="Aptos" panose="020B0004020202020204" pitchFamily="34" charset="0"/>
                <a:ea typeface="Calibri"/>
                <a:cs typeface="Calibri"/>
              </a:rPr>
              <a:t>Contact the Trilogy Benefit Resource Center at 888-350-0532</a:t>
            </a:r>
          </a:p>
          <a:p>
            <a:pPr marL="342900" indent="-342900">
              <a:lnSpc>
                <a:spcPct val="100000"/>
              </a:lnSpc>
              <a:spcBef>
                <a:spcPts val="0"/>
              </a:spcBef>
              <a:buFont typeface="Arial" panose="020B0604020202020204" pitchFamily="34" charset="0"/>
              <a:buChar char="•"/>
            </a:pPr>
            <a:r>
              <a:rPr lang="en-US" sz="2200" b="0" dirty="0">
                <a:latin typeface="Aptos" panose="020B0004020202020204" pitchFamily="34" charset="0"/>
                <a:ea typeface="Calibri"/>
                <a:cs typeface="Calibri"/>
              </a:rPr>
              <a:t>New ID cards will  be mailed to your address on file in Infor and will also be available digitally via the Lucent Health App</a:t>
            </a:r>
          </a:p>
          <a:p>
            <a:pPr marL="342900" indent="-342900">
              <a:lnSpc>
                <a:spcPct val="100000"/>
              </a:lnSpc>
              <a:spcBef>
                <a:spcPts val="0"/>
              </a:spcBef>
              <a:buFont typeface="Arial" panose="020B0604020202020204" pitchFamily="34" charset="0"/>
              <a:buChar char="•"/>
            </a:pPr>
            <a:r>
              <a:rPr lang="en-US" sz="2200" b="0" dirty="0"/>
              <a:t>Medical and pharmacy benefits will be combined on a single ID card, shown below</a:t>
            </a:r>
            <a:r>
              <a:rPr lang="en-US" sz="2200" dirty="0"/>
              <a:t> </a:t>
            </a:r>
            <a:r>
              <a:rPr lang="en-US" sz="2400" b="0" dirty="0">
                <a:latin typeface="Aptos" panose="020B0004020202020204" pitchFamily="34" charset="0"/>
                <a:ea typeface="Calibri"/>
                <a:cs typeface="Calibri"/>
              </a:rPr>
              <a:t>:</a:t>
            </a:r>
          </a:p>
          <a:p>
            <a:pPr marL="342900" indent="-342900">
              <a:lnSpc>
                <a:spcPct val="100000"/>
              </a:lnSpc>
              <a:spcBef>
                <a:spcPts val="0"/>
              </a:spcBef>
              <a:buFont typeface="Arial" panose="020B0604020202020204" pitchFamily="34" charset="0"/>
              <a:buChar char="•"/>
            </a:pPr>
            <a:endParaRPr lang="en-US" sz="2400" b="0" dirty="0">
              <a:latin typeface="Aptos" panose="020B0004020202020204" pitchFamily="34" charset="0"/>
              <a:ea typeface="Calibri"/>
              <a:cs typeface="Calibri"/>
            </a:endParaRPr>
          </a:p>
          <a:p>
            <a:pPr>
              <a:lnSpc>
                <a:spcPct val="100000"/>
              </a:lnSpc>
              <a:spcBef>
                <a:spcPts val="0"/>
              </a:spcBef>
            </a:pPr>
            <a:r>
              <a:rPr lang="en-US" sz="2400" dirty="0">
                <a:latin typeface="Aptos" panose="020B0004020202020204" pitchFamily="34" charset="0"/>
                <a:ea typeface="Calibri"/>
                <a:cs typeface="Calibri"/>
              </a:rPr>
              <a:t>      </a:t>
            </a:r>
            <a:endParaRPr lang="en-US" sz="2400" b="0" dirty="0">
              <a:latin typeface="Aptos" panose="020B0004020202020204" pitchFamily="34" charset="0"/>
              <a:ea typeface="Calibri"/>
              <a:cs typeface="Calibri"/>
            </a:endParaRPr>
          </a:p>
        </p:txBody>
      </p:sp>
      <p:pic>
        <p:nvPicPr>
          <p:cNvPr id="4" name="Picture 3" descr="A close-up of a medical card&#10;&#10;AI-generated content may be incorrect.">
            <a:extLst>
              <a:ext uri="{FF2B5EF4-FFF2-40B4-BE49-F238E27FC236}">
                <a16:creationId xmlns:a16="http://schemas.microsoft.com/office/drawing/2014/main" id="{3052D6D3-75A0-2CD2-0BFB-326A36BCB7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7889" y="4140532"/>
            <a:ext cx="4274846" cy="2442353"/>
          </a:xfrm>
          <a:prstGeom prst="rect">
            <a:avLst/>
          </a:prstGeom>
        </p:spPr>
      </p:pic>
      <p:pic>
        <p:nvPicPr>
          <p:cNvPr id="6" name="Picture 5" descr="A close-up of a card&#10;&#10;AI-generated content may be incorrect.">
            <a:extLst>
              <a:ext uri="{FF2B5EF4-FFF2-40B4-BE49-F238E27FC236}">
                <a16:creationId xmlns:a16="http://schemas.microsoft.com/office/drawing/2014/main" id="{F7EAAF06-E62B-24DA-9363-C0CF22F565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8366" y="4140532"/>
            <a:ext cx="4135729" cy="2363274"/>
          </a:xfrm>
          <a:prstGeom prst="rect">
            <a:avLst/>
          </a:prstGeom>
        </p:spPr>
      </p:pic>
    </p:spTree>
    <p:extLst>
      <p:ext uri="{BB962C8B-B14F-4D97-AF65-F5344CB8AC3E}">
        <p14:creationId xmlns:p14="http://schemas.microsoft.com/office/powerpoint/2010/main" val="2552823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CE48E-10FC-B604-644F-53F0A9BDB41D}"/>
              </a:ext>
            </a:extLst>
          </p:cNvPr>
          <p:cNvSpPr>
            <a:spLocks noGrp="1"/>
          </p:cNvSpPr>
          <p:nvPr>
            <p:ph type="title"/>
          </p:nvPr>
        </p:nvSpPr>
        <p:spPr>
          <a:xfrm>
            <a:off x="1676400" y="0"/>
            <a:ext cx="5313123" cy="1515649"/>
          </a:xfrm>
        </p:spPr>
        <p:txBody>
          <a:bodyPr/>
          <a:lstStyle/>
          <a:p>
            <a:r>
              <a:rPr lang="en-US" dirty="0">
                <a:solidFill>
                  <a:srgbClr val="04314B"/>
                </a:solidFill>
                <a:latin typeface="Aptos"/>
                <a:ea typeface="Calibri"/>
                <a:cs typeface="Calibri"/>
              </a:rPr>
              <a:t>   </a:t>
            </a:r>
            <a:r>
              <a:rPr lang="en-US" dirty="0"/>
              <a:t>Green plan  </a:t>
            </a:r>
            <a:endParaRPr lang="LID4096" dirty="0"/>
          </a:p>
        </p:txBody>
      </p:sp>
      <p:sp>
        <p:nvSpPr>
          <p:cNvPr id="3" name="Content Placeholder 2">
            <a:extLst>
              <a:ext uri="{FF2B5EF4-FFF2-40B4-BE49-F238E27FC236}">
                <a16:creationId xmlns:a16="http://schemas.microsoft.com/office/drawing/2014/main" id="{6D8F654B-F67B-7CC7-BFC5-B549C7444B7A}"/>
              </a:ext>
            </a:extLst>
          </p:cNvPr>
          <p:cNvSpPr>
            <a:spLocks noGrp="1"/>
          </p:cNvSpPr>
          <p:nvPr>
            <p:ph idx="10"/>
          </p:nvPr>
        </p:nvSpPr>
        <p:spPr>
          <a:xfrm>
            <a:off x="1676400" y="1515646"/>
            <a:ext cx="10037444" cy="5260057"/>
          </a:xfrm>
        </p:spPr>
        <p:txBody>
          <a:bodyPr/>
          <a:lstStyle/>
          <a:p>
            <a:pPr algn="ctr"/>
            <a:r>
              <a:rPr lang="en-US" sz="2800" dirty="0">
                <a:latin typeface="Aptos" panose="020B0004020202020204" pitchFamily="34" charset="0"/>
                <a:ea typeface="Calibri"/>
                <a:cs typeface="Calibri"/>
              </a:rPr>
              <a:t>What is different about the </a:t>
            </a:r>
            <a:r>
              <a:rPr lang="en-US" sz="2800" dirty="0">
                <a:solidFill>
                  <a:srgbClr val="87B37B"/>
                </a:solidFill>
                <a:latin typeface="Aptos" panose="020B0004020202020204" pitchFamily="34" charset="0"/>
                <a:ea typeface="Calibri"/>
                <a:cs typeface="Calibri"/>
              </a:rPr>
              <a:t>Green Plan</a:t>
            </a:r>
            <a:r>
              <a:rPr lang="en-US" sz="2800" dirty="0">
                <a:latin typeface="Aptos" panose="020B0004020202020204" pitchFamily="34" charset="0"/>
                <a:ea typeface="Calibri"/>
                <a:cs typeface="Calibri"/>
              </a:rPr>
              <a:t>?</a:t>
            </a:r>
          </a:p>
          <a:p>
            <a:pPr marL="342900" indent="-342900">
              <a:buFont typeface="Arial" panose="020B0604020202020204" pitchFamily="34" charset="0"/>
              <a:buChar char="•"/>
            </a:pPr>
            <a:r>
              <a:rPr lang="en-US" sz="2400" b="0" dirty="0">
                <a:latin typeface="Aptos" panose="020B0004020202020204" pitchFamily="34" charset="0"/>
                <a:ea typeface="Calibri"/>
                <a:cs typeface="Calibri"/>
              </a:rPr>
              <a:t>The Green Plan has Open Access. This allows you to receive care from any provider (doctor or specialist), facility or hospital you choose without worry whether they are in or out of network.</a:t>
            </a:r>
          </a:p>
          <a:p>
            <a:pPr marL="1240155" lvl="3" indent="-342900"/>
            <a:r>
              <a:rPr lang="en-US" sz="2400" dirty="0">
                <a:latin typeface="Aptos" panose="020B0004020202020204" pitchFamily="34" charset="0"/>
                <a:ea typeface="Calibri"/>
                <a:cs typeface="Calibri"/>
              </a:rPr>
              <a:t>You can continue seeing your current Anthem providers, and/or</a:t>
            </a:r>
          </a:p>
          <a:p>
            <a:pPr marL="1240155" lvl="3" indent="-342900"/>
            <a:r>
              <a:rPr lang="en-US" sz="2400" dirty="0">
                <a:latin typeface="Aptos" panose="020B0004020202020204" pitchFamily="34" charset="0"/>
                <a:ea typeface="Calibri"/>
                <a:cs typeface="Calibri"/>
              </a:rPr>
              <a:t>You can also seek care with non-Anthem providers</a:t>
            </a:r>
          </a:p>
          <a:p>
            <a:pPr marL="1257300" lvl="3" indent="-342900"/>
            <a:r>
              <a:rPr lang="en-US" sz="2200" b="0" dirty="0">
                <a:latin typeface="Aptos" panose="020B0004020202020204" pitchFamily="34" charset="0"/>
                <a:ea typeface="Calibri"/>
                <a:cs typeface="Calibri"/>
              </a:rPr>
              <a:t>The cost for care is lower </a:t>
            </a:r>
          </a:p>
          <a:p>
            <a:r>
              <a:rPr lang="en-US" sz="2200" dirty="0">
                <a:latin typeface="Aptos"/>
                <a:ea typeface="Calibri"/>
                <a:cs typeface="Calibri"/>
              </a:rPr>
              <a:t>How to confirm if your provider accepts your insurance under the </a:t>
            </a:r>
            <a:r>
              <a:rPr lang="en-US" sz="2200" dirty="0">
                <a:solidFill>
                  <a:srgbClr val="87B37B"/>
                </a:solidFill>
                <a:latin typeface="Aptos"/>
                <a:ea typeface="Calibri"/>
                <a:cs typeface="Calibri"/>
              </a:rPr>
              <a:t>Green Plan</a:t>
            </a:r>
            <a:r>
              <a:rPr lang="en-US" sz="2200" dirty="0">
                <a:latin typeface="Aptos"/>
                <a:ea typeface="Calibri"/>
                <a:cs typeface="Calibri"/>
              </a:rPr>
              <a:t>?</a:t>
            </a:r>
            <a:endParaRPr lang="en-US" sz="2200" dirty="0"/>
          </a:p>
          <a:p>
            <a:pPr marL="402590" lvl="1" indent="-128270">
              <a:buFont typeface="Arial"/>
              <a:buChar char="•"/>
            </a:pPr>
            <a:endParaRPr lang="en-US" sz="2400" dirty="0">
              <a:solidFill>
                <a:schemeClr val="tx2">
                  <a:lumMod val="75000"/>
                </a:schemeClr>
              </a:solidFill>
              <a:latin typeface="Aptos"/>
              <a:ea typeface="Calibri"/>
              <a:cs typeface="Calibri"/>
            </a:endParaRPr>
          </a:p>
          <a:p>
            <a:pPr marL="402590" lvl="1" indent="-128270">
              <a:buFont typeface="Arial"/>
              <a:buChar char="•"/>
            </a:pPr>
            <a:r>
              <a:rPr lang="en-US" sz="2400" dirty="0">
                <a:solidFill>
                  <a:schemeClr val="tx2">
                    <a:lumMod val="75000"/>
                  </a:schemeClr>
                </a:solidFill>
                <a:latin typeface="Aptos"/>
                <a:ea typeface="Calibri"/>
                <a:cs typeface="Calibri"/>
              </a:rPr>
              <a:t>Reach out to your provider to make an appointment, like normal, and provide your insurance information from your </a:t>
            </a:r>
            <a:r>
              <a:rPr lang="en-US" sz="2400" i="1" u="sng" dirty="0">
                <a:solidFill>
                  <a:schemeClr val="tx2">
                    <a:lumMod val="75000"/>
                  </a:schemeClr>
                </a:solidFill>
                <a:latin typeface="Aptos"/>
                <a:ea typeface="Calibri"/>
                <a:cs typeface="Calibri"/>
              </a:rPr>
              <a:t>new</a:t>
            </a:r>
            <a:r>
              <a:rPr lang="en-US" sz="2400" dirty="0">
                <a:solidFill>
                  <a:schemeClr val="tx2">
                    <a:lumMod val="75000"/>
                  </a:schemeClr>
                </a:solidFill>
                <a:latin typeface="Aptos"/>
                <a:ea typeface="Calibri"/>
                <a:cs typeface="Calibri"/>
              </a:rPr>
              <a:t> ID cards.</a:t>
            </a:r>
          </a:p>
          <a:p>
            <a:pPr marL="402590" lvl="1" indent="-128270">
              <a:buFont typeface="Arial"/>
              <a:buChar char="•"/>
            </a:pPr>
            <a:r>
              <a:rPr lang="en-US" sz="2400" dirty="0">
                <a:solidFill>
                  <a:schemeClr val="tx2">
                    <a:lumMod val="75000"/>
                  </a:schemeClr>
                </a:solidFill>
                <a:latin typeface="Aptos"/>
                <a:ea typeface="Calibri"/>
                <a:cs typeface="Calibri"/>
              </a:rPr>
              <a:t>If </a:t>
            </a:r>
            <a:r>
              <a:rPr lang="en-US" sz="2400" u="sng" dirty="0">
                <a:solidFill>
                  <a:schemeClr val="tx2">
                    <a:lumMod val="75000"/>
                  </a:schemeClr>
                </a:solidFill>
                <a:latin typeface="Aptos"/>
                <a:ea typeface="Calibri"/>
                <a:cs typeface="Calibri"/>
              </a:rPr>
              <a:t>they</a:t>
            </a:r>
            <a:r>
              <a:rPr lang="en-US" sz="2400" dirty="0">
                <a:solidFill>
                  <a:schemeClr val="tx2">
                    <a:lumMod val="75000"/>
                  </a:schemeClr>
                </a:solidFill>
                <a:latin typeface="Aptos"/>
                <a:ea typeface="Calibri"/>
                <a:cs typeface="Calibri"/>
              </a:rPr>
              <a:t> have questions, they can call the number on the back of your ID card. </a:t>
            </a:r>
          </a:p>
          <a:p>
            <a:pPr marL="402590" lvl="1" indent="-128270">
              <a:buFont typeface="Arial"/>
              <a:buChar char="•"/>
            </a:pPr>
            <a:r>
              <a:rPr lang="en-US" sz="2400" dirty="0">
                <a:solidFill>
                  <a:schemeClr val="tx2">
                    <a:lumMod val="75000"/>
                  </a:schemeClr>
                </a:solidFill>
                <a:latin typeface="Aptos"/>
                <a:ea typeface="Calibri"/>
                <a:cs typeface="Calibri"/>
              </a:rPr>
              <a:t>If </a:t>
            </a:r>
            <a:r>
              <a:rPr lang="en-US" sz="2400" u="sng" dirty="0">
                <a:solidFill>
                  <a:schemeClr val="tx2">
                    <a:lumMod val="75000"/>
                  </a:schemeClr>
                </a:solidFill>
                <a:latin typeface="Aptos"/>
                <a:ea typeface="Calibri"/>
                <a:cs typeface="Calibri"/>
              </a:rPr>
              <a:t>you</a:t>
            </a:r>
            <a:r>
              <a:rPr lang="en-US" sz="2400" dirty="0">
                <a:solidFill>
                  <a:schemeClr val="tx2">
                    <a:lumMod val="75000"/>
                  </a:schemeClr>
                </a:solidFill>
                <a:latin typeface="Aptos"/>
                <a:ea typeface="Calibri"/>
                <a:cs typeface="Calibri"/>
              </a:rPr>
              <a:t> have questions, contact Trilogy’s Benefit Resource Center at </a:t>
            </a:r>
            <a:endParaRPr lang="en-US" dirty="0">
              <a:solidFill>
                <a:schemeClr val="tx2">
                  <a:lumMod val="75000"/>
                </a:schemeClr>
              </a:solidFill>
              <a:ea typeface="Calibri"/>
              <a:cs typeface="Calibri"/>
            </a:endParaRPr>
          </a:p>
          <a:p>
            <a:pPr lvl="1"/>
            <a:r>
              <a:rPr lang="en-US" sz="2400" dirty="0">
                <a:solidFill>
                  <a:schemeClr val="tx2">
                    <a:lumMod val="75000"/>
                  </a:schemeClr>
                </a:solidFill>
                <a:latin typeface="Aptos"/>
                <a:ea typeface="Calibri"/>
                <a:cs typeface="Calibri"/>
              </a:rPr>
              <a:t>  888-350-0532.</a:t>
            </a:r>
            <a:endParaRPr lang="en-US" dirty="0">
              <a:solidFill>
                <a:schemeClr val="tx2">
                  <a:lumMod val="75000"/>
                </a:schemeClr>
              </a:solidFill>
              <a:ea typeface="Calibri"/>
              <a:cs typeface="Calibri"/>
            </a:endParaRPr>
          </a:p>
          <a:p>
            <a:endParaRPr lang="en-US" sz="2400" b="0" dirty="0">
              <a:latin typeface="Aptos" panose="020B0004020202020204" pitchFamily="34" charset="0"/>
              <a:ea typeface="Calibri"/>
              <a:cs typeface="Calibri"/>
            </a:endParaRPr>
          </a:p>
          <a:p>
            <a:pPr marL="342900" indent="-342900">
              <a:buFont typeface="Arial" panose="020B0604020202020204" pitchFamily="34" charset="0"/>
              <a:buChar char="•"/>
            </a:pPr>
            <a:endParaRPr lang="en-US" sz="2400" b="0" dirty="0">
              <a:latin typeface="Aptos" panose="020B0004020202020204" pitchFamily="34" charset="0"/>
              <a:ea typeface="Calibri"/>
              <a:cs typeface="Calibri"/>
            </a:endParaRPr>
          </a:p>
        </p:txBody>
      </p:sp>
      <p:sp>
        <p:nvSpPr>
          <p:cNvPr id="4" name="Flowchart: Connector 3">
            <a:extLst>
              <a:ext uri="{FF2B5EF4-FFF2-40B4-BE49-F238E27FC236}">
                <a16:creationId xmlns:a16="http://schemas.microsoft.com/office/drawing/2014/main" id="{CBC08E9E-1728-DB98-E9CC-39E299B79AC7}"/>
              </a:ext>
            </a:extLst>
          </p:cNvPr>
          <p:cNvSpPr/>
          <p:nvPr/>
        </p:nvSpPr>
        <p:spPr>
          <a:xfrm>
            <a:off x="1676400" y="599990"/>
            <a:ext cx="330792" cy="315667"/>
          </a:xfrm>
          <a:prstGeom prst="flowChartConnector">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US"/>
              <a:t> </a:t>
            </a:r>
            <a:endParaRPr lang="LID4096"/>
          </a:p>
        </p:txBody>
      </p:sp>
    </p:spTree>
    <p:extLst>
      <p:ext uri="{BB962C8B-B14F-4D97-AF65-F5344CB8AC3E}">
        <p14:creationId xmlns:p14="http://schemas.microsoft.com/office/powerpoint/2010/main" val="1169034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4F86D-14F3-D752-5992-6774311E3FD3}"/>
              </a:ext>
            </a:extLst>
          </p:cNvPr>
          <p:cNvSpPr>
            <a:spLocks noGrp="1"/>
          </p:cNvSpPr>
          <p:nvPr>
            <p:ph type="title"/>
          </p:nvPr>
        </p:nvSpPr>
        <p:spPr>
          <a:xfrm>
            <a:off x="1519083" y="117987"/>
            <a:ext cx="9876504" cy="1317523"/>
          </a:xfrm>
        </p:spPr>
        <p:txBody>
          <a:bodyPr/>
          <a:lstStyle/>
          <a:p>
            <a:r>
              <a:rPr lang="en-US" sz="3300" dirty="0">
                <a:solidFill>
                  <a:srgbClr val="04314B"/>
                </a:solidFill>
                <a:latin typeface="Aptos" panose="020B0004020202020204" pitchFamily="34" charset="0"/>
                <a:ea typeface="Calibri"/>
                <a:cs typeface="Calibri"/>
              </a:rPr>
              <a:t>Frequently asked questions about the Green Plan </a:t>
            </a:r>
            <a:endParaRPr lang="LID4096" sz="3300" dirty="0">
              <a:solidFill>
                <a:srgbClr val="04314B"/>
              </a:solidFill>
              <a:latin typeface="Aptos" panose="020B0004020202020204" pitchFamily="34" charset="0"/>
              <a:ea typeface="Calibri"/>
              <a:cs typeface="Calibri"/>
            </a:endParaRPr>
          </a:p>
        </p:txBody>
      </p:sp>
      <p:sp>
        <p:nvSpPr>
          <p:cNvPr id="3" name="Content Placeholder 2">
            <a:extLst>
              <a:ext uri="{FF2B5EF4-FFF2-40B4-BE49-F238E27FC236}">
                <a16:creationId xmlns:a16="http://schemas.microsoft.com/office/drawing/2014/main" id="{19C490B3-FD0D-66F9-75DD-00A9F1632AAA}"/>
              </a:ext>
            </a:extLst>
          </p:cNvPr>
          <p:cNvSpPr>
            <a:spLocks noGrp="1"/>
          </p:cNvSpPr>
          <p:nvPr>
            <p:ph idx="10"/>
          </p:nvPr>
        </p:nvSpPr>
        <p:spPr>
          <a:xfrm>
            <a:off x="1667256" y="1435510"/>
            <a:ext cx="10037444" cy="4835144"/>
          </a:xfrm>
        </p:spPr>
        <p:txBody>
          <a:bodyPr/>
          <a:lstStyle/>
          <a:p>
            <a:pPr>
              <a:lnSpc>
                <a:spcPct val="100000"/>
              </a:lnSpc>
              <a:spcBef>
                <a:spcPts val="0"/>
              </a:spcBef>
            </a:pPr>
            <a:r>
              <a:rPr lang="en-US" sz="1800" b="0" dirty="0">
                <a:latin typeface="Aptos"/>
                <a:ea typeface="Calibri"/>
                <a:cs typeface="Calibri"/>
              </a:rPr>
              <a:t>1. How do I respond when my Physician asks, what insurance I have? </a:t>
            </a:r>
          </a:p>
          <a:p>
            <a:pPr>
              <a:lnSpc>
                <a:spcPct val="100000"/>
              </a:lnSpc>
              <a:spcBef>
                <a:spcPts val="0"/>
              </a:spcBef>
            </a:pPr>
            <a:r>
              <a:rPr lang="en-US" sz="1800" b="0" dirty="0">
                <a:latin typeface="Aptos"/>
                <a:ea typeface="Calibri"/>
                <a:cs typeface="Calibri"/>
              </a:rPr>
              <a:t>	</a:t>
            </a:r>
            <a:r>
              <a:rPr lang="en-US" sz="1800" dirty="0">
                <a:solidFill>
                  <a:srgbClr val="87B47A"/>
                </a:solidFill>
                <a:latin typeface="Aptos"/>
                <a:ea typeface="Calibri"/>
                <a:cs typeface="Calibri"/>
              </a:rPr>
              <a:t>Your insurance is with Anthem.</a:t>
            </a:r>
          </a:p>
          <a:p>
            <a:pPr>
              <a:lnSpc>
                <a:spcPct val="100000"/>
              </a:lnSpc>
              <a:spcBef>
                <a:spcPts val="0"/>
              </a:spcBef>
            </a:pPr>
            <a:r>
              <a:rPr lang="en-US" sz="1800" b="0" dirty="0">
                <a:latin typeface="Aptos"/>
                <a:ea typeface="Calibri"/>
                <a:cs typeface="Calibri"/>
              </a:rPr>
              <a:t>2. Does the Green Plan have the Health Savings Account (HSA)?</a:t>
            </a:r>
          </a:p>
          <a:p>
            <a:pPr>
              <a:lnSpc>
                <a:spcPct val="100000"/>
              </a:lnSpc>
              <a:spcBef>
                <a:spcPts val="0"/>
              </a:spcBef>
            </a:pPr>
            <a:r>
              <a:rPr lang="en-US" sz="1800" b="0" dirty="0">
                <a:latin typeface="Aptos"/>
                <a:ea typeface="Calibri"/>
                <a:cs typeface="Calibri"/>
              </a:rPr>
              <a:t>	</a:t>
            </a:r>
            <a:r>
              <a:rPr lang="en-US" sz="1800" dirty="0">
                <a:solidFill>
                  <a:srgbClr val="87B47A"/>
                </a:solidFill>
                <a:latin typeface="Aptos"/>
                <a:ea typeface="Calibri"/>
                <a:cs typeface="Calibri"/>
              </a:rPr>
              <a:t>Yes, all three plans have the HSA.</a:t>
            </a:r>
          </a:p>
          <a:p>
            <a:pPr>
              <a:lnSpc>
                <a:spcPct val="100000"/>
              </a:lnSpc>
              <a:spcBef>
                <a:spcPts val="0"/>
              </a:spcBef>
            </a:pPr>
            <a:r>
              <a:rPr lang="en-US" sz="1800" b="0" dirty="0">
                <a:latin typeface="Aptos"/>
                <a:ea typeface="Calibri"/>
                <a:cs typeface="Calibri"/>
              </a:rPr>
              <a:t>3. Why wouldn’t someone choose the Green Plan?</a:t>
            </a:r>
          </a:p>
          <a:p>
            <a:pPr>
              <a:lnSpc>
                <a:spcPct val="100000"/>
              </a:lnSpc>
              <a:spcBef>
                <a:spcPts val="0"/>
              </a:spcBef>
            </a:pPr>
            <a:r>
              <a:rPr lang="en-US" sz="1800" b="0" dirty="0">
                <a:latin typeface="Aptos"/>
                <a:ea typeface="Calibri"/>
                <a:cs typeface="Calibri"/>
              </a:rPr>
              <a:t>	</a:t>
            </a:r>
            <a:r>
              <a:rPr lang="en-US" sz="1800" dirty="0">
                <a:solidFill>
                  <a:srgbClr val="87B47A"/>
                </a:solidFill>
                <a:latin typeface="Aptos"/>
                <a:ea typeface="Calibri"/>
                <a:cs typeface="Calibri"/>
              </a:rPr>
              <a:t>Everyone’s needs are different, and some may feel more comfortable with the 	traditional Yellow and Blue Plans.</a:t>
            </a:r>
          </a:p>
          <a:p>
            <a:pPr>
              <a:lnSpc>
                <a:spcPct val="100000"/>
              </a:lnSpc>
              <a:spcBef>
                <a:spcPts val="0"/>
              </a:spcBef>
            </a:pPr>
            <a:r>
              <a:rPr lang="en-US" sz="1800" b="0" dirty="0">
                <a:latin typeface="Aptos"/>
                <a:ea typeface="Calibri"/>
                <a:cs typeface="Calibri"/>
              </a:rPr>
              <a:t>4. Does the Green Plan have a deductible and out-of-pocket maximum (OOPM)?</a:t>
            </a:r>
          </a:p>
          <a:p>
            <a:pPr>
              <a:lnSpc>
                <a:spcPct val="100000"/>
              </a:lnSpc>
              <a:spcBef>
                <a:spcPts val="0"/>
              </a:spcBef>
            </a:pPr>
            <a:r>
              <a:rPr lang="en-US" sz="1800" b="0" dirty="0">
                <a:latin typeface="Aptos"/>
                <a:ea typeface="Calibri"/>
                <a:cs typeface="Calibri"/>
              </a:rPr>
              <a:t>	</a:t>
            </a:r>
            <a:r>
              <a:rPr lang="en-US" sz="1800" dirty="0">
                <a:solidFill>
                  <a:srgbClr val="87B47A"/>
                </a:solidFill>
              </a:rPr>
              <a:t>Yes, the Green Plan has a $2,500 deductible for employee-only coverage and a $3,400 	deductible per individual for employee + spouse, employee + children, or family coverage, 	with a $5,000 total deductible. The OOPM for the Green Plan is $5,000 for employee-only 	coverage and $7,500 for all other coverage options</a:t>
            </a:r>
            <a:r>
              <a:rPr lang="en-US" sz="1800" dirty="0"/>
              <a:t>.</a:t>
            </a:r>
            <a:endParaRPr lang="en-US" sz="1800" dirty="0">
              <a:latin typeface="Aptos"/>
              <a:ea typeface="Calibri"/>
              <a:cs typeface="Calibri"/>
            </a:endParaRPr>
          </a:p>
          <a:p>
            <a:pPr>
              <a:lnSpc>
                <a:spcPct val="100000"/>
              </a:lnSpc>
              <a:spcBef>
                <a:spcPts val="0"/>
              </a:spcBef>
            </a:pPr>
            <a:r>
              <a:rPr lang="en-US" sz="1800" b="0" dirty="0">
                <a:latin typeface="Aptos"/>
                <a:ea typeface="Calibri"/>
                <a:cs typeface="Calibri"/>
              </a:rPr>
              <a:t>5. Is the Green Plan a high-deductible plan and does it have co-insurance once I meet my    </a:t>
            </a:r>
          </a:p>
          <a:p>
            <a:pPr>
              <a:lnSpc>
                <a:spcPct val="100000"/>
              </a:lnSpc>
              <a:spcBef>
                <a:spcPts val="0"/>
              </a:spcBef>
            </a:pPr>
            <a:r>
              <a:rPr lang="en-US" sz="1800" b="0" dirty="0">
                <a:latin typeface="Aptos"/>
                <a:ea typeface="Calibri"/>
                <a:cs typeface="Calibri"/>
              </a:rPr>
              <a:t>     deductible?</a:t>
            </a:r>
          </a:p>
          <a:p>
            <a:pPr>
              <a:lnSpc>
                <a:spcPct val="100000"/>
              </a:lnSpc>
              <a:spcBef>
                <a:spcPts val="0"/>
              </a:spcBef>
            </a:pPr>
            <a:r>
              <a:rPr lang="en-US" sz="1800" b="0" dirty="0">
                <a:latin typeface="Aptos"/>
                <a:ea typeface="Calibri"/>
                <a:cs typeface="Calibri"/>
              </a:rPr>
              <a:t>	</a:t>
            </a:r>
            <a:r>
              <a:rPr lang="en-US" sz="1800" dirty="0">
                <a:solidFill>
                  <a:srgbClr val="87B47A"/>
                </a:solidFill>
                <a:latin typeface="Aptos"/>
                <a:ea typeface="Calibri"/>
                <a:cs typeface="Calibri"/>
              </a:rPr>
              <a:t>The Green Plan is a high-deductible plan, and the 80/20 coinsurance starts once you 	meet your deductible.</a:t>
            </a:r>
          </a:p>
          <a:p>
            <a:pPr>
              <a:lnSpc>
                <a:spcPct val="100000"/>
              </a:lnSpc>
              <a:spcBef>
                <a:spcPts val="0"/>
              </a:spcBef>
            </a:pPr>
            <a:r>
              <a:rPr lang="en-US" sz="1800" b="0" dirty="0">
                <a:latin typeface="Aptos"/>
                <a:ea typeface="Calibri"/>
                <a:cs typeface="Calibri"/>
              </a:rPr>
              <a:t>6. Can my dependents be covered on the Green Plan?</a:t>
            </a:r>
          </a:p>
          <a:p>
            <a:pPr>
              <a:lnSpc>
                <a:spcPct val="100000"/>
              </a:lnSpc>
              <a:spcBef>
                <a:spcPts val="0"/>
              </a:spcBef>
            </a:pPr>
            <a:r>
              <a:rPr lang="en-US" sz="1800" b="0" dirty="0">
                <a:latin typeface="Aptos"/>
                <a:ea typeface="Calibri"/>
                <a:cs typeface="Calibri"/>
              </a:rPr>
              <a:t>	</a:t>
            </a:r>
            <a:r>
              <a:rPr lang="en-US" sz="1800" dirty="0">
                <a:solidFill>
                  <a:srgbClr val="87B47A"/>
                </a:solidFill>
                <a:latin typeface="Aptos"/>
                <a:ea typeface="Calibri"/>
                <a:cs typeface="Calibri"/>
              </a:rPr>
              <a:t>Yes. However, spouses can only be added to Trilogy insurance if their employer does 	not offer coverage.</a:t>
            </a:r>
          </a:p>
          <a:p>
            <a:pPr>
              <a:lnSpc>
                <a:spcPct val="100000"/>
              </a:lnSpc>
              <a:spcBef>
                <a:spcPts val="0"/>
              </a:spcBef>
            </a:pPr>
            <a:endParaRPr lang="en-US" b="0" dirty="0"/>
          </a:p>
          <a:p>
            <a:pPr>
              <a:lnSpc>
                <a:spcPct val="100000"/>
              </a:lnSpc>
              <a:spcBef>
                <a:spcPts val="0"/>
              </a:spcBef>
            </a:pPr>
            <a:endParaRPr lang="en-US" b="0" dirty="0"/>
          </a:p>
          <a:p>
            <a:pPr>
              <a:lnSpc>
                <a:spcPct val="100000"/>
              </a:lnSpc>
              <a:spcBef>
                <a:spcPts val="0"/>
              </a:spcBef>
            </a:pPr>
            <a:r>
              <a:rPr lang="en-US" dirty="0"/>
              <a:t> </a:t>
            </a:r>
            <a:endParaRPr lang="LID4096" dirty="0"/>
          </a:p>
        </p:txBody>
      </p:sp>
    </p:spTree>
    <p:extLst>
      <p:ext uri="{BB962C8B-B14F-4D97-AF65-F5344CB8AC3E}">
        <p14:creationId xmlns:p14="http://schemas.microsoft.com/office/powerpoint/2010/main" val="3983846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E5D8A-D5CC-2742-2D8C-24F6B54142E1}"/>
              </a:ext>
            </a:extLst>
          </p:cNvPr>
          <p:cNvSpPr>
            <a:spLocks noGrp="1"/>
          </p:cNvSpPr>
          <p:nvPr>
            <p:ph type="title"/>
          </p:nvPr>
        </p:nvSpPr>
        <p:spPr/>
        <p:txBody>
          <a:bodyPr/>
          <a:lstStyle/>
          <a:p>
            <a:r>
              <a:rPr lang="en-US"/>
              <a:t>     </a:t>
            </a:r>
            <a:r>
              <a:rPr lang="en-US">
                <a:ln>
                  <a:solidFill>
                    <a:srgbClr val="04314B"/>
                  </a:solidFill>
                </a:ln>
                <a:solidFill>
                  <a:srgbClr val="FFFF00"/>
                </a:solidFill>
              </a:rPr>
              <a:t>Yellow Plan</a:t>
            </a:r>
            <a:r>
              <a:rPr lang="en-US">
                <a:solidFill>
                  <a:schemeClr val="tx1"/>
                </a:solidFill>
              </a:rPr>
              <a:t>	     </a:t>
            </a:r>
            <a:r>
              <a:rPr lang="en-US"/>
              <a:t>  </a:t>
            </a:r>
            <a:r>
              <a:rPr lang="en-US">
                <a:solidFill>
                  <a:srgbClr val="002060"/>
                </a:solidFill>
              </a:rPr>
              <a:t>Blue Plan</a:t>
            </a:r>
            <a:endParaRPr lang="LID4096">
              <a:solidFill>
                <a:srgbClr val="002060"/>
              </a:solidFill>
            </a:endParaRPr>
          </a:p>
        </p:txBody>
      </p:sp>
      <p:sp>
        <p:nvSpPr>
          <p:cNvPr id="3" name="Content Placeholder 2">
            <a:extLst>
              <a:ext uri="{FF2B5EF4-FFF2-40B4-BE49-F238E27FC236}">
                <a16:creationId xmlns:a16="http://schemas.microsoft.com/office/drawing/2014/main" id="{5B101D87-9730-C83F-9671-877CF616B112}"/>
              </a:ext>
            </a:extLst>
          </p:cNvPr>
          <p:cNvSpPr>
            <a:spLocks noGrp="1"/>
          </p:cNvSpPr>
          <p:nvPr>
            <p:ph idx="10"/>
          </p:nvPr>
        </p:nvSpPr>
        <p:spPr>
          <a:xfrm>
            <a:off x="1676400" y="1703540"/>
            <a:ext cx="10110592" cy="3745282"/>
          </a:xfrm>
        </p:spPr>
        <p:txBody>
          <a:bodyPr/>
          <a:lstStyle/>
          <a:p>
            <a:pPr marL="342900" indent="-342900">
              <a:buFont typeface="Arial" panose="020B0604020202020204" pitchFamily="34" charset="0"/>
              <a:buChar char="•"/>
            </a:pPr>
            <a:r>
              <a:rPr lang="en-US" sz="2400" b="0" dirty="0">
                <a:latin typeface="Aptos" panose="020B0004020202020204" pitchFamily="34" charset="0"/>
                <a:ea typeface="Calibri"/>
                <a:cs typeface="Calibri"/>
              </a:rPr>
              <a:t>Both the </a:t>
            </a:r>
            <a:r>
              <a:rPr lang="en-US" sz="2400" dirty="0">
                <a:ln>
                  <a:solidFill>
                    <a:srgbClr val="04314B"/>
                  </a:solidFill>
                </a:ln>
                <a:solidFill>
                  <a:srgbClr val="FFFF00"/>
                </a:solidFill>
                <a:latin typeface="Aptos" panose="020B0004020202020204" pitchFamily="34" charset="0"/>
                <a:ea typeface="Calibri"/>
                <a:cs typeface="Calibri"/>
              </a:rPr>
              <a:t>Yellow Plan </a:t>
            </a:r>
            <a:r>
              <a:rPr lang="en-US" sz="2400" b="0" dirty="0">
                <a:latin typeface="Aptos" panose="020B0004020202020204" pitchFamily="34" charset="0"/>
                <a:ea typeface="Calibri"/>
                <a:cs typeface="Calibri"/>
              </a:rPr>
              <a:t>and the </a:t>
            </a:r>
            <a:r>
              <a:rPr lang="en-US" sz="2400" dirty="0">
                <a:solidFill>
                  <a:srgbClr val="002060"/>
                </a:solidFill>
                <a:latin typeface="Aptos" panose="020B0004020202020204" pitchFamily="34" charset="0"/>
                <a:ea typeface="Calibri"/>
                <a:cs typeface="Calibri"/>
              </a:rPr>
              <a:t>Blue Plan</a:t>
            </a:r>
            <a:r>
              <a:rPr lang="en-US" sz="2400" b="0" dirty="0">
                <a:latin typeface="Aptos" panose="020B0004020202020204" pitchFamily="34" charset="0"/>
                <a:ea typeface="Calibri"/>
                <a:cs typeface="Calibri"/>
              </a:rPr>
              <a:t> provide the same access to Anthem in-network providers. </a:t>
            </a:r>
          </a:p>
          <a:p>
            <a:pPr marL="342900" indent="-342900">
              <a:buFont typeface="Arial" panose="020B0604020202020204" pitchFamily="34" charset="0"/>
              <a:buChar char="•"/>
            </a:pPr>
            <a:r>
              <a:rPr lang="en-US" sz="2400" b="0" dirty="0">
                <a:latin typeface="Aptos" panose="020B0004020202020204" pitchFamily="34" charset="0"/>
                <a:ea typeface="Calibri"/>
                <a:cs typeface="Calibri"/>
              </a:rPr>
              <a:t>To keep cost as low as possible, you will need to seek care with an in-network provider, facility or hospital.</a:t>
            </a:r>
          </a:p>
          <a:p>
            <a:pPr marL="342900" indent="-342900">
              <a:buFont typeface="Arial" panose="020B0604020202020204" pitchFamily="34" charset="0"/>
              <a:buChar char="•"/>
            </a:pPr>
            <a:r>
              <a:rPr lang="en-US" sz="2400" b="0" dirty="0">
                <a:latin typeface="Aptos" panose="020B0004020202020204" pitchFamily="34" charset="0"/>
                <a:ea typeface="Calibri"/>
                <a:cs typeface="Calibri"/>
              </a:rPr>
              <a:t>Costs will be higher if you seek care with an out-of-network provider, facility or hospital.</a:t>
            </a:r>
          </a:p>
          <a:p>
            <a:pPr marL="342900" indent="-342900">
              <a:buFont typeface="Arial" panose="020B0604020202020204" pitchFamily="34" charset="0"/>
              <a:buChar char="•"/>
            </a:pPr>
            <a:r>
              <a:rPr lang="en-US" sz="2400" b="0" dirty="0">
                <a:latin typeface="Aptos" panose="020B0004020202020204" pitchFamily="34" charset="0"/>
                <a:ea typeface="Calibri"/>
                <a:cs typeface="Calibri"/>
              </a:rPr>
              <a:t>This is a similar plan to what you are used to.</a:t>
            </a:r>
          </a:p>
          <a:p>
            <a:pPr marL="342900" indent="-342900">
              <a:buFont typeface="Arial" panose="020B0604020202020204" pitchFamily="34" charset="0"/>
              <a:buChar char="•"/>
            </a:pPr>
            <a:r>
              <a:rPr lang="en-US" sz="2400" b="0" dirty="0">
                <a:latin typeface="Aptos" panose="020B0004020202020204" pitchFamily="34" charset="0"/>
                <a:ea typeface="Calibri"/>
                <a:cs typeface="Calibri"/>
              </a:rPr>
              <a:t>The weekly premiums are higher.</a:t>
            </a:r>
          </a:p>
          <a:p>
            <a:pPr marL="342900" indent="-342900">
              <a:buFont typeface="Arial" panose="020B0604020202020204" pitchFamily="34" charset="0"/>
              <a:buChar char="•"/>
            </a:pPr>
            <a:r>
              <a:rPr lang="en-US" sz="2400" b="0" dirty="0">
                <a:latin typeface="Aptos" panose="020B0004020202020204" pitchFamily="34" charset="0"/>
                <a:ea typeface="Calibri"/>
                <a:cs typeface="Calibri"/>
              </a:rPr>
              <a:t>How to confirm if your provider accepts your insurance under the </a:t>
            </a:r>
            <a:r>
              <a:rPr lang="en-US" sz="2400" dirty="0">
                <a:ln>
                  <a:solidFill>
                    <a:srgbClr val="04314B"/>
                  </a:solidFill>
                </a:ln>
                <a:solidFill>
                  <a:srgbClr val="FFFF00"/>
                </a:solidFill>
                <a:latin typeface="Aptos" panose="020B0004020202020204" pitchFamily="34" charset="0"/>
                <a:ea typeface="Calibri"/>
                <a:cs typeface="Calibri"/>
              </a:rPr>
              <a:t>Yellow Plan </a:t>
            </a:r>
            <a:r>
              <a:rPr lang="en-US" sz="2400" dirty="0">
                <a:solidFill>
                  <a:schemeClr val="tx1"/>
                </a:solidFill>
                <a:latin typeface="Aptos" panose="020B0004020202020204" pitchFamily="34" charset="0"/>
                <a:ea typeface="Calibri"/>
                <a:cs typeface="Calibri"/>
              </a:rPr>
              <a:t>or</a:t>
            </a:r>
            <a:r>
              <a:rPr lang="en-US" sz="2400" dirty="0">
                <a:solidFill>
                  <a:srgbClr val="87B37B"/>
                </a:solidFill>
                <a:latin typeface="Aptos" panose="020B0004020202020204" pitchFamily="34" charset="0"/>
                <a:ea typeface="Calibri"/>
                <a:cs typeface="Calibri"/>
              </a:rPr>
              <a:t> </a:t>
            </a:r>
            <a:r>
              <a:rPr lang="en-US" sz="2400" dirty="0">
                <a:latin typeface="Aptos" panose="020B0004020202020204" pitchFamily="34" charset="0"/>
                <a:ea typeface="Calibri"/>
                <a:cs typeface="Calibri"/>
              </a:rPr>
              <a:t>Blue Plan?</a:t>
            </a:r>
          </a:p>
          <a:p>
            <a:pPr marL="585470" lvl="2" indent="-128270">
              <a:buFont typeface="Arial"/>
              <a:buChar char="•"/>
            </a:pPr>
            <a:r>
              <a:rPr lang="en-US" sz="2400" dirty="0">
                <a:solidFill>
                  <a:schemeClr val="tx2">
                    <a:lumMod val="75000"/>
                  </a:schemeClr>
                </a:solidFill>
                <a:latin typeface="Aptos" panose="020B0004020202020204" pitchFamily="34" charset="0"/>
                <a:ea typeface="Calibri"/>
                <a:cs typeface="Calibri"/>
              </a:rPr>
              <a:t>Contact the Benefit Resource Center (BRC) at 888-350-0532</a:t>
            </a:r>
            <a:endParaRPr lang="LID4096" sz="2400" dirty="0">
              <a:solidFill>
                <a:schemeClr val="tx2">
                  <a:lumMod val="75000"/>
                </a:schemeClr>
              </a:solidFill>
              <a:latin typeface="Aptos" panose="020B0004020202020204" pitchFamily="34" charset="0"/>
              <a:ea typeface="Calibri"/>
              <a:cs typeface="Calibri"/>
            </a:endParaRPr>
          </a:p>
          <a:p>
            <a:endParaRPr lang="en-US" sz="2400" b="0" dirty="0">
              <a:latin typeface="Aptos" panose="020B0004020202020204" pitchFamily="34" charset="0"/>
              <a:ea typeface="Calibri"/>
              <a:cs typeface="Calibri"/>
            </a:endParaRPr>
          </a:p>
        </p:txBody>
      </p:sp>
      <p:sp>
        <p:nvSpPr>
          <p:cNvPr id="4" name="AutoShape 1">
            <a:extLst>
              <a:ext uri="{FF2B5EF4-FFF2-40B4-BE49-F238E27FC236}">
                <a16:creationId xmlns:a16="http://schemas.microsoft.com/office/drawing/2014/main" id="{52F5E409-794B-8412-DDB5-1426599EB046}"/>
              </a:ext>
            </a:extLst>
          </p:cNvPr>
          <p:cNvSpPr>
            <a:spLocks noChangeArrowheads="1"/>
          </p:cNvSpPr>
          <p:nvPr/>
        </p:nvSpPr>
        <p:spPr bwMode="auto">
          <a:xfrm>
            <a:off x="1676400" y="584859"/>
            <a:ext cx="346165" cy="326572"/>
          </a:xfrm>
          <a:prstGeom prst="flowChartConnector">
            <a:avLst/>
          </a:prstGeom>
          <a:solidFill>
            <a:srgbClr val="FFFF00"/>
          </a:solidFill>
          <a:ln w="19050">
            <a:solidFill>
              <a:srgbClr val="04314B"/>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LID4096" sz="1800" b="0" i="0" u="none" strike="noStrike" cap="none" normalizeH="0" baseline="0">
              <a:ln>
                <a:noFill/>
              </a:ln>
              <a:solidFill>
                <a:schemeClr val="tx1"/>
              </a:solidFill>
              <a:effectLst/>
              <a:latin typeface="Arial" panose="020B0604020202020204" pitchFamily="34" charset="0"/>
            </a:endParaRPr>
          </a:p>
        </p:txBody>
      </p:sp>
      <p:sp>
        <p:nvSpPr>
          <p:cNvPr id="5" name="AutoShape 2">
            <a:extLst>
              <a:ext uri="{FF2B5EF4-FFF2-40B4-BE49-F238E27FC236}">
                <a16:creationId xmlns:a16="http://schemas.microsoft.com/office/drawing/2014/main" id="{17A5ECF4-5F01-E8D9-C400-10252BB56965}"/>
              </a:ext>
            </a:extLst>
          </p:cNvPr>
          <p:cNvSpPr>
            <a:spLocks noChangeArrowheads="1"/>
          </p:cNvSpPr>
          <p:nvPr/>
        </p:nvSpPr>
        <p:spPr bwMode="auto">
          <a:xfrm>
            <a:off x="5749836" y="584859"/>
            <a:ext cx="346164" cy="326572"/>
          </a:xfrm>
          <a:prstGeom prst="flowChartConnector">
            <a:avLst/>
          </a:prstGeom>
          <a:solidFill>
            <a:srgbClr val="002060"/>
          </a:solidFill>
          <a:ln w="19050">
            <a:solidFill>
              <a:schemeClr val="bg1"/>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LID4096"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91352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FFA99B7-B979-4D8E-F3A8-6462B00AB00A}"/>
              </a:ext>
            </a:extLst>
          </p:cNvPr>
          <p:cNvSpPr>
            <a:spLocks noGrp="1"/>
          </p:cNvSpPr>
          <p:nvPr>
            <p:ph type="title"/>
          </p:nvPr>
        </p:nvSpPr>
        <p:spPr>
          <a:xfrm>
            <a:off x="0" y="0"/>
            <a:ext cx="12192000" cy="1496291"/>
          </a:xfrm>
        </p:spPr>
        <p:txBody>
          <a:bodyPr/>
          <a:lstStyle/>
          <a:p>
            <a:pPr algn="ctr"/>
            <a:r>
              <a:rPr lang="en-US" sz="4400"/>
              <a:t>Partners in your health plan</a:t>
            </a:r>
          </a:p>
        </p:txBody>
      </p:sp>
      <p:pic>
        <p:nvPicPr>
          <p:cNvPr id="3" name="Picture 2">
            <a:extLst>
              <a:ext uri="{FF2B5EF4-FFF2-40B4-BE49-F238E27FC236}">
                <a16:creationId xmlns:a16="http://schemas.microsoft.com/office/drawing/2014/main" id="{EB0D6587-78DE-FC7F-195D-E2385F08A308}"/>
              </a:ext>
            </a:extLst>
          </p:cNvPr>
          <p:cNvPicPr>
            <a:picLocks noChangeAspect="1"/>
          </p:cNvPicPr>
          <p:nvPr/>
        </p:nvPicPr>
        <p:blipFill>
          <a:blip r:embed="rId2"/>
          <a:stretch>
            <a:fillRect/>
          </a:stretch>
        </p:blipFill>
        <p:spPr>
          <a:xfrm>
            <a:off x="5189249" y="3099651"/>
            <a:ext cx="1809280" cy="344204"/>
          </a:xfrm>
          <a:prstGeom prst="rect">
            <a:avLst/>
          </a:prstGeom>
        </p:spPr>
      </p:pic>
      <p:grpSp>
        <p:nvGrpSpPr>
          <p:cNvPr id="13" name="Group 12">
            <a:extLst>
              <a:ext uri="{FF2B5EF4-FFF2-40B4-BE49-F238E27FC236}">
                <a16:creationId xmlns:a16="http://schemas.microsoft.com/office/drawing/2014/main" id="{6066BB6D-3F88-47B7-81FA-C2DCB037E01D}"/>
              </a:ext>
            </a:extLst>
          </p:cNvPr>
          <p:cNvGrpSpPr/>
          <p:nvPr/>
        </p:nvGrpSpPr>
        <p:grpSpPr>
          <a:xfrm>
            <a:off x="4964255" y="1574826"/>
            <a:ext cx="2263490" cy="960119"/>
            <a:chOff x="4791457" y="1609345"/>
            <a:chExt cx="2263490" cy="960119"/>
          </a:xfrm>
        </p:grpSpPr>
        <p:sp>
          <p:nvSpPr>
            <p:cNvPr id="9" name="Rectangle 8">
              <a:extLst>
                <a:ext uri="{FF2B5EF4-FFF2-40B4-BE49-F238E27FC236}">
                  <a16:creationId xmlns:a16="http://schemas.microsoft.com/office/drawing/2014/main" id="{A07EF907-735F-173C-D964-0842FACA9F57}"/>
                </a:ext>
              </a:extLst>
            </p:cNvPr>
            <p:cNvSpPr/>
            <p:nvPr/>
          </p:nvSpPr>
          <p:spPr>
            <a:xfrm>
              <a:off x="4791457" y="1609345"/>
              <a:ext cx="2263490" cy="960119"/>
            </a:xfrm>
            <a:prstGeom prst="rect">
              <a:avLst/>
            </a:prstGeom>
            <a:solidFill>
              <a:srgbClr val="04314B"/>
            </a:solidFill>
            <a:ln>
              <a:solidFill>
                <a:srgbClr val="87B3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BD660A1-4FDB-58C5-1C3D-23824834FC2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989456" y="1720134"/>
              <a:ext cx="1867493" cy="538269"/>
            </a:xfrm>
            <a:prstGeom prst="rect">
              <a:avLst/>
            </a:prstGeom>
          </p:spPr>
        </p:pic>
        <p:sp>
          <p:nvSpPr>
            <p:cNvPr id="7" name="TextBox 6">
              <a:extLst>
                <a:ext uri="{FF2B5EF4-FFF2-40B4-BE49-F238E27FC236}">
                  <a16:creationId xmlns:a16="http://schemas.microsoft.com/office/drawing/2014/main" id="{C918D00D-86F9-F784-6FEA-5CD7C9E199CD}"/>
                </a:ext>
              </a:extLst>
            </p:cNvPr>
            <p:cNvSpPr txBox="1"/>
            <p:nvPr/>
          </p:nvSpPr>
          <p:spPr>
            <a:xfrm>
              <a:off x="4897895" y="2221216"/>
              <a:ext cx="2050615" cy="276999"/>
            </a:xfrm>
            <a:prstGeom prst="rect">
              <a:avLst/>
            </a:prstGeom>
            <a:noFill/>
          </p:spPr>
          <p:txBody>
            <a:bodyPr wrap="square" rtlCol="0">
              <a:spAutoFit/>
            </a:bodyPr>
            <a:lstStyle/>
            <a:p>
              <a:pPr algn="ctr"/>
              <a:r>
                <a:rPr lang="en-US" sz="1200" b="1">
                  <a:solidFill>
                    <a:srgbClr val="87B37B"/>
                  </a:solidFill>
                  <a:latin typeface="Aptos" panose="020B0004020202020204" pitchFamily="34" charset="0"/>
                </a:rPr>
                <a:t>Benefits Resource Center </a:t>
              </a:r>
            </a:p>
          </p:txBody>
        </p:sp>
      </p:grpSp>
      <p:sp>
        <p:nvSpPr>
          <p:cNvPr id="10" name="TextBox 9">
            <a:extLst>
              <a:ext uri="{FF2B5EF4-FFF2-40B4-BE49-F238E27FC236}">
                <a16:creationId xmlns:a16="http://schemas.microsoft.com/office/drawing/2014/main" id="{199FD6ED-7F53-970C-6EAE-24530C32EEE2}"/>
              </a:ext>
            </a:extLst>
          </p:cNvPr>
          <p:cNvSpPr txBox="1"/>
          <p:nvPr/>
        </p:nvSpPr>
        <p:spPr>
          <a:xfrm>
            <a:off x="4960033" y="3429000"/>
            <a:ext cx="2267712" cy="600164"/>
          </a:xfrm>
          <a:prstGeom prst="rect">
            <a:avLst/>
          </a:prstGeom>
          <a:noFill/>
        </p:spPr>
        <p:txBody>
          <a:bodyPr wrap="square" rtlCol="0">
            <a:spAutoFit/>
          </a:bodyPr>
          <a:lstStyle/>
          <a:p>
            <a:pPr algn="ctr">
              <a:buClr>
                <a:srgbClr val="45748C"/>
              </a:buClr>
            </a:pPr>
            <a:r>
              <a:rPr lang="en-US" sz="1100">
                <a:solidFill>
                  <a:srgbClr val="000000"/>
                </a:solidFill>
                <a:latin typeface="Aptos" panose="020B0004020202020204" pitchFamily="34" charset="0"/>
                <a:ea typeface="Muli Light Roman" charset="0"/>
                <a:cs typeface="Arial" panose="020B0604020202020204" pitchFamily="34" charset="0"/>
              </a:rPr>
              <a:t>The administrator that manages the day-to-day operations of your healthcare benefits.</a:t>
            </a:r>
          </a:p>
        </p:txBody>
      </p:sp>
      <p:sp>
        <p:nvSpPr>
          <p:cNvPr id="11" name="Rectangle 10">
            <a:extLst>
              <a:ext uri="{FF2B5EF4-FFF2-40B4-BE49-F238E27FC236}">
                <a16:creationId xmlns:a16="http://schemas.microsoft.com/office/drawing/2014/main" id="{24520BCD-17D8-7E77-BDE0-18A7E90A522C}"/>
              </a:ext>
            </a:extLst>
          </p:cNvPr>
          <p:cNvSpPr/>
          <p:nvPr/>
        </p:nvSpPr>
        <p:spPr>
          <a:xfrm>
            <a:off x="4964255" y="3041329"/>
            <a:ext cx="2267712" cy="9601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968C13C2-2F51-FD4E-1062-0791D63AA533}"/>
              </a:ext>
            </a:extLst>
          </p:cNvPr>
          <p:cNvGrpSpPr/>
          <p:nvPr/>
        </p:nvGrpSpPr>
        <p:grpSpPr>
          <a:xfrm>
            <a:off x="484632" y="4891837"/>
            <a:ext cx="5029200" cy="1713915"/>
            <a:chOff x="502920" y="4507832"/>
            <a:chExt cx="5029200" cy="1713915"/>
          </a:xfrm>
        </p:grpSpPr>
        <p:sp>
          <p:nvSpPr>
            <p:cNvPr id="14" name="Rectangle 13">
              <a:extLst>
                <a:ext uri="{FF2B5EF4-FFF2-40B4-BE49-F238E27FC236}">
                  <a16:creationId xmlns:a16="http://schemas.microsoft.com/office/drawing/2014/main" id="{FFE54915-274B-69E3-E864-DA9FFB8A28A8}"/>
                </a:ext>
              </a:extLst>
            </p:cNvPr>
            <p:cNvSpPr/>
            <p:nvPr/>
          </p:nvSpPr>
          <p:spPr>
            <a:xfrm>
              <a:off x="502920" y="4507832"/>
              <a:ext cx="5029200" cy="1713915"/>
            </a:xfrm>
            <a:prstGeom prst="rect">
              <a:avLst/>
            </a:prstGeom>
            <a:solidFill>
              <a:srgbClr val="87B3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84A3A5E-DE49-B123-8825-BB7548E2BC47}"/>
                </a:ext>
              </a:extLst>
            </p:cNvPr>
            <p:cNvSpPr/>
            <p:nvPr/>
          </p:nvSpPr>
          <p:spPr>
            <a:xfrm>
              <a:off x="3090067" y="5071091"/>
              <a:ext cx="2267712" cy="98783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4F0E587-FA0E-9C09-1F3E-6CF5263F394A}"/>
                </a:ext>
              </a:extLst>
            </p:cNvPr>
            <p:cNvPicPr>
              <a:picLocks noChangeAspect="1"/>
            </p:cNvPicPr>
            <p:nvPr/>
          </p:nvPicPr>
          <p:blipFill>
            <a:blip r:embed="rId4"/>
            <a:stretch>
              <a:fillRect/>
            </a:stretch>
          </p:blipFill>
          <p:spPr>
            <a:xfrm>
              <a:off x="3203693" y="5128693"/>
              <a:ext cx="685601" cy="705415"/>
            </a:xfrm>
            <a:prstGeom prst="rect">
              <a:avLst/>
            </a:prstGeom>
          </p:spPr>
        </p:pic>
        <p:sp>
          <p:nvSpPr>
            <p:cNvPr id="22" name="Rectangle 21">
              <a:extLst>
                <a:ext uri="{FF2B5EF4-FFF2-40B4-BE49-F238E27FC236}">
                  <a16:creationId xmlns:a16="http://schemas.microsoft.com/office/drawing/2014/main" id="{FB27851B-7CEB-B354-0791-46E3138E76E9}"/>
                </a:ext>
              </a:extLst>
            </p:cNvPr>
            <p:cNvSpPr/>
            <p:nvPr/>
          </p:nvSpPr>
          <p:spPr>
            <a:xfrm>
              <a:off x="683671" y="5075878"/>
              <a:ext cx="2267712" cy="987835"/>
            </a:xfrm>
            <a:prstGeom prst="rect">
              <a:avLst/>
            </a:prstGeom>
            <a:solidFill>
              <a:schemeClr val="bg1"/>
            </a:solidFill>
            <a:ln>
              <a:solidFill>
                <a:srgbClr val="0431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blue and black logo&#10;&#10;AI-generated content may be incorrect.">
              <a:extLst>
                <a:ext uri="{FF2B5EF4-FFF2-40B4-BE49-F238E27FC236}">
                  <a16:creationId xmlns:a16="http://schemas.microsoft.com/office/drawing/2014/main" id="{FEB770C7-0813-080A-B037-B437A65E35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5412" y="5245117"/>
              <a:ext cx="1395600" cy="251246"/>
            </a:xfrm>
            <a:prstGeom prst="rect">
              <a:avLst/>
            </a:prstGeom>
          </p:spPr>
        </p:pic>
        <p:sp>
          <p:nvSpPr>
            <p:cNvPr id="21" name="TextBox 20">
              <a:extLst>
                <a:ext uri="{FF2B5EF4-FFF2-40B4-BE49-F238E27FC236}">
                  <a16:creationId xmlns:a16="http://schemas.microsoft.com/office/drawing/2014/main" id="{DA89E964-42B4-A23E-E466-772974A1AB20}"/>
                </a:ext>
              </a:extLst>
            </p:cNvPr>
            <p:cNvSpPr txBox="1"/>
            <p:nvPr/>
          </p:nvSpPr>
          <p:spPr>
            <a:xfrm>
              <a:off x="687570" y="5500770"/>
              <a:ext cx="2267712" cy="430887"/>
            </a:xfrm>
            <a:prstGeom prst="rect">
              <a:avLst/>
            </a:prstGeom>
            <a:noFill/>
          </p:spPr>
          <p:txBody>
            <a:bodyPr wrap="square" rtlCol="0">
              <a:spAutoFit/>
            </a:bodyPr>
            <a:lstStyle/>
            <a:p>
              <a:pPr algn="ctr">
                <a:buClr>
                  <a:srgbClr val="45748C"/>
                </a:buClr>
              </a:pPr>
              <a:r>
                <a:rPr lang="en-US" sz="1100" dirty="0">
                  <a:solidFill>
                    <a:srgbClr val="000000"/>
                  </a:solidFill>
                  <a:latin typeface="Aptos" panose="020B0004020202020204" pitchFamily="34" charset="0"/>
                  <a:ea typeface="Muli Light Roman" charset="0"/>
                  <a:cs typeface="Arial" panose="020B0604020202020204" pitchFamily="34" charset="0"/>
                </a:rPr>
                <a:t>Use any provider (Anthem preferred) &amp; any</a:t>
              </a:r>
              <a:r>
                <a:rPr lang="en-US" sz="1100" b="1" dirty="0">
                  <a:solidFill>
                    <a:srgbClr val="000000"/>
                  </a:solidFill>
                  <a:latin typeface="Aptos" panose="020B0004020202020204" pitchFamily="34" charset="0"/>
                  <a:ea typeface="Muli Light Roman" charset="0"/>
                  <a:cs typeface="Arial" panose="020B0604020202020204" pitchFamily="34" charset="0"/>
                </a:rPr>
                <a:t> </a:t>
              </a:r>
              <a:r>
                <a:rPr lang="en-US" sz="1100" dirty="0">
                  <a:solidFill>
                    <a:srgbClr val="000000"/>
                  </a:solidFill>
                  <a:latin typeface="Aptos" panose="020B0004020202020204" pitchFamily="34" charset="0"/>
                  <a:ea typeface="Muli Light Roman" charset="0"/>
                  <a:cs typeface="Arial" panose="020B0604020202020204" pitchFamily="34" charset="0"/>
                </a:rPr>
                <a:t>hospital or facility</a:t>
              </a:r>
            </a:p>
          </p:txBody>
        </p:sp>
        <p:sp>
          <p:nvSpPr>
            <p:cNvPr id="31" name="TextBox 30">
              <a:extLst>
                <a:ext uri="{FF2B5EF4-FFF2-40B4-BE49-F238E27FC236}">
                  <a16:creationId xmlns:a16="http://schemas.microsoft.com/office/drawing/2014/main" id="{566EB7FC-EC5B-18D4-D227-7C9653FD0525}"/>
                </a:ext>
              </a:extLst>
            </p:cNvPr>
            <p:cNvSpPr txBox="1"/>
            <p:nvPr/>
          </p:nvSpPr>
          <p:spPr>
            <a:xfrm>
              <a:off x="3820076" y="5256183"/>
              <a:ext cx="1556585" cy="600164"/>
            </a:xfrm>
            <a:prstGeom prst="rect">
              <a:avLst/>
            </a:prstGeom>
            <a:noFill/>
          </p:spPr>
          <p:txBody>
            <a:bodyPr wrap="square" rtlCol="0">
              <a:spAutoFit/>
            </a:bodyPr>
            <a:lstStyle/>
            <a:p>
              <a:pPr algn="ctr">
                <a:buClr>
                  <a:srgbClr val="45748C"/>
                </a:buClr>
              </a:pPr>
              <a:r>
                <a:rPr lang="en-US" sz="1100">
                  <a:solidFill>
                    <a:srgbClr val="000000"/>
                  </a:solidFill>
                  <a:latin typeface="Aptos" panose="020B0004020202020204" pitchFamily="34" charset="0"/>
                  <a:ea typeface="Muli Light Roman" charset="0"/>
                  <a:cs typeface="Arial" panose="020B0604020202020204" pitchFamily="34" charset="0"/>
                </a:rPr>
                <a:t>They work behind the scenes to get you the lowest price</a:t>
              </a:r>
            </a:p>
          </p:txBody>
        </p:sp>
        <p:sp>
          <p:nvSpPr>
            <p:cNvPr id="36" name="TextBox 35">
              <a:extLst>
                <a:ext uri="{FF2B5EF4-FFF2-40B4-BE49-F238E27FC236}">
                  <a16:creationId xmlns:a16="http://schemas.microsoft.com/office/drawing/2014/main" id="{8B4BB93A-D318-B1CD-DC2C-6B51A244677E}"/>
                </a:ext>
              </a:extLst>
            </p:cNvPr>
            <p:cNvSpPr txBox="1"/>
            <p:nvPr/>
          </p:nvSpPr>
          <p:spPr>
            <a:xfrm>
              <a:off x="960120" y="4599432"/>
              <a:ext cx="4110573" cy="369332"/>
            </a:xfrm>
            <a:prstGeom prst="rect">
              <a:avLst/>
            </a:prstGeom>
            <a:noFill/>
          </p:spPr>
          <p:txBody>
            <a:bodyPr wrap="square" rtlCol="0">
              <a:spAutoFit/>
            </a:bodyPr>
            <a:lstStyle/>
            <a:p>
              <a:pPr algn="ctr"/>
              <a:r>
                <a:rPr lang="en-US" b="1"/>
                <a:t>GREEN PLAN (OPEN ACCESS)</a:t>
              </a:r>
            </a:p>
          </p:txBody>
        </p:sp>
      </p:grpSp>
      <p:sp>
        <p:nvSpPr>
          <p:cNvPr id="15" name="Rectangle 14">
            <a:extLst>
              <a:ext uri="{FF2B5EF4-FFF2-40B4-BE49-F238E27FC236}">
                <a16:creationId xmlns:a16="http://schemas.microsoft.com/office/drawing/2014/main" id="{CDD6EB7F-64CD-5EB0-29F7-E0835DAA7208}"/>
              </a:ext>
            </a:extLst>
          </p:cNvPr>
          <p:cNvSpPr/>
          <p:nvPr/>
        </p:nvSpPr>
        <p:spPr>
          <a:xfrm>
            <a:off x="6297419" y="4891838"/>
            <a:ext cx="2539170" cy="171391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28" name="Rectangle 27">
            <a:extLst>
              <a:ext uri="{FF2B5EF4-FFF2-40B4-BE49-F238E27FC236}">
                <a16:creationId xmlns:a16="http://schemas.microsoft.com/office/drawing/2014/main" id="{92C9D944-D03E-AC59-52C4-16BA1EABE573}"/>
              </a:ext>
            </a:extLst>
          </p:cNvPr>
          <p:cNvSpPr/>
          <p:nvPr/>
        </p:nvSpPr>
        <p:spPr>
          <a:xfrm>
            <a:off x="6452224" y="5546487"/>
            <a:ext cx="2267712" cy="81855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 blue and black logo&#10;&#10;AI-generated content may be incorrect.">
            <a:extLst>
              <a:ext uri="{FF2B5EF4-FFF2-40B4-BE49-F238E27FC236}">
                <a16:creationId xmlns:a16="http://schemas.microsoft.com/office/drawing/2014/main" id="{A74191EE-47A2-C1AA-1AE4-87B3984D2F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4682" y="5640236"/>
            <a:ext cx="1395600" cy="251246"/>
          </a:xfrm>
          <a:prstGeom prst="rect">
            <a:avLst/>
          </a:prstGeom>
        </p:spPr>
      </p:pic>
      <p:sp>
        <p:nvSpPr>
          <p:cNvPr id="29" name="TextBox 28">
            <a:extLst>
              <a:ext uri="{FF2B5EF4-FFF2-40B4-BE49-F238E27FC236}">
                <a16:creationId xmlns:a16="http://schemas.microsoft.com/office/drawing/2014/main" id="{C23E69A1-169A-7D9D-10BD-6B52F031C320}"/>
              </a:ext>
            </a:extLst>
          </p:cNvPr>
          <p:cNvSpPr txBox="1"/>
          <p:nvPr/>
        </p:nvSpPr>
        <p:spPr>
          <a:xfrm>
            <a:off x="6473066" y="5883744"/>
            <a:ext cx="2267712" cy="430887"/>
          </a:xfrm>
          <a:prstGeom prst="rect">
            <a:avLst/>
          </a:prstGeom>
          <a:noFill/>
        </p:spPr>
        <p:txBody>
          <a:bodyPr wrap="square" rtlCol="0">
            <a:spAutoFit/>
          </a:bodyPr>
          <a:lstStyle/>
          <a:p>
            <a:pPr algn="ctr">
              <a:buClr>
                <a:srgbClr val="45748C"/>
              </a:buClr>
            </a:pPr>
            <a:r>
              <a:rPr lang="en-US" sz="1100" dirty="0">
                <a:solidFill>
                  <a:srgbClr val="000000"/>
                </a:solidFill>
                <a:latin typeface="Aptos" panose="020B0004020202020204" pitchFamily="34" charset="0"/>
                <a:ea typeface="Muli Light Roman" charset="0"/>
                <a:cs typeface="Arial" panose="020B0604020202020204" pitchFamily="34" charset="0"/>
              </a:rPr>
              <a:t> Use Anthem’s </a:t>
            </a:r>
            <a:r>
              <a:rPr lang="en-US" sz="1100" b="1" u="sng" dirty="0">
                <a:solidFill>
                  <a:srgbClr val="000000"/>
                </a:solidFill>
                <a:latin typeface="Aptos" panose="020B0004020202020204" pitchFamily="34" charset="0"/>
                <a:ea typeface="Muli Light Roman" charset="0"/>
                <a:cs typeface="Arial" panose="020B0604020202020204" pitchFamily="34" charset="0"/>
              </a:rPr>
              <a:t>In-Network</a:t>
            </a:r>
            <a:r>
              <a:rPr lang="en-US" sz="1100" dirty="0">
                <a:solidFill>
                  <a:srgbClr val="000000"/>
                </a:solidFill>
                <a:latin typeface="Aptos" panose="020B0004020202020204" pitchFamily="34" charset="0"/>
                <a:ea typeface="Muli Light Roman" charset="0"/>
                <a:cs typeface="Arial" panose="020B0604020202020204" pitchFamily="34" charset="0"/>
              </a:rPr>
              <a:t> providers &amp; hospitals</a:t>
            </a:r>
          </a:p>
        </p:txBody>
      </p:sp>
      <p:sp>
        <p:nvSpPr>
          <p:cNvPr id="39" name="TextBox 38">
            <a:extLst>
              <a:ext uri="{FF2B5EF4-FFF2-40B4-BE49-F238E27FC236}">
                <a16:creationId xmlns:a16="http://schemas.microsoft.com/office/drawing/2014/main" id="{F4868BF2-6F7C-93A1-80F3-3E3DA22D557F}"/>
              </a:ext>
            </a:extLst>
          </p:cNvPr>
          <p:cNvSpPr txBox="1"/>
          <p:nvPr/>
        </p:nvSpPr>
        <p:spPr>
          <a:xfrm>
            <a:off x="6297420" y="4994544"/>
            <a:ext cx="2539170" cy="369332"/>
          </a:xfrm>
          <a:prstGeom prst="rect">
            <a:avLst/>
          </a:prstGeom>
          <a:noFill/>
        </p:spPr>
        <p:txBody>
          <a:bodyPr wrap="square" rtlCol="0">
            <a:spAutoFit/>
          </a:bodyPr>
          <a:lstStyle/>
          <a:p>
            <a:pPr algn="ctr"/>
            <a:r>
              <a:rPr lang="en-US" b="1"/>
              <a:t>YELLOW PLAN</a:t>
            </a:r>
          </a:p>
        </p:txBody>
      </p:sp>
      <p:sp>
        <p:nvSpPr>
          <p:cNvPr id="37" name="Rectangle 36">
            <a:extLst>
              <a:ext uri="{FF2B5EF4-FFF2-40B4-BE49-F238E27FC236}">
                <a16:creationId xmlns:a16="http://schemas.microsoft.com/office/drawing/2014/main" id="{E2EC0101-3DAD-EDEE-9449-4FDA1CC4ADAD}"/>
              </a:ext>
            </a:extLst>
          </p:cNvPr>
          <p:cNvSpPr/>
          <p:nvPr/>
        </p:nvSpPr>
        <p:spPr>
          <a:xfrm>
            <a:off x="9162287" y="4891837"/>
            <a:ext cx="2539170" cy="1713914"/>
          </a:xfrm>
          <a:prstGeom prst="rect">
            <a:avLst/>
          </a:prstGeom>
          <a:solidFill>
            <a:srgbClr val="04314B"/>
          </a:solidFill>
          <a:ln>
            <a:solidFill>
              <a:srgbClr val="87B37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33" name="Rectangle 32">
            <a:extLst>
              <a:ext uri="{FF2B5EF4-FFF2-40B4-BE49-F238E27FC236}">
                <a16:creationId xmlns:a16="http://schemas.microsoft.com/office/drawing/2014/main" id="{BD28D508-0836-A939-F01F-9A212F60EE15}"/>
              </a:ext>
            </a:extLst>
          </p:cNvPr>
          <p:cNvSpPr/>
          <p:nvPr/>
        </p:nvSpPr>
        <p:spPr>
          <a:xfrm>
            <a:off x="9312156" y="5539781"/>
            <a:ext cx="2267712" cy="81855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A blue and black logo&#10;&#10;AI-generated content may be incorrect.">
            <a:extLst>
              <a:ext uri="{FF2B5EF4-FFF2-40B4-BE49-F238E27FC236}">
                <a16:creationId xmlns:a16="http://schemas.microsoft.com/office/drawing/2014/main" id="{2F40466D-850E-D8AC-7D46-9CA6088376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07691" y="5640235"/>
            <a:ext cx="1395600" cy="251246"/>
          </a:xfrm>
          <a:prstGeom prst="rect">
            <a:avLst/>
          </a:prstGeom>
        </p:spPr>
      </p:pic>
      <p:sp>
        <p:nvSpPr>
          <p:cNvPr id="35" name="TextBox 34">
            <a:extLst>
              <a:ext uri="{FF2B5EF4-FFF2-40B4-BE49-F238E27FC236}">
                <a16:creationId xmlns:a16="http://schemas.microsoft.com/office/drawing/2014/main" id="{5B79C619-00F6-9DC0-C0A9-1C88B98D8679}"/>
              </a:ext>
            </a:extLst>
          </p:cNvPr>
          <p:cNvSpPr txBox="1"/>
          <p:nvPr/>
        </p:nvSpPr>
        <p:spPr>
          <a:xfrm>
            <a:off x="9364068" y="5865452"/>
            <a:ext cx="2267712" cy="430887"/>
          </a:xfrm>
          <a:prstGeom prst="rect">
            <a:avLst/>
          </a:prstGeom>
          <a:noFill/>
        </p:spPr>
        <p:txBody>
          <a:bodyPr wrap="square" rtlCol="0">
            <a:spAutoFit/>
          </a:bodyPr>
          <a:lstStyle/>
          <a:p>
            <a:pPr algn="ctr">
              <a:buClr>
                <a:srgbClr val="45748C"/>
              </a:buClr>
            </a:pPr>
            <a:r>
              <a:rPr lang="en-US" sz="1100" dirty="0">
                <a:solidFill>
                  <a:srgbClr val="000000"/>
                </a:solidFill>
                <a:latin typeface="Aptos" panose="020B0004020202020204" pitchFamily="34" charset="0"/>
                <a:ea typeface="Muli Light Roman" charset="0"/>
                <a:cs typeface="Arial" panose="020B0604020202020204" pitchFamily="34" charset="0"/>
              </a:rPr>
              <a:t>Use Anthem’s </a:t>
            </a:r>
            <a:r>
              <a:rPr lang="en-US" sz="1100" b="1" u="sng" dirty="0">
                <a:solidFill>
                  <a:srgbClr val="000000"/>
                </a:solidFill>
                <a:latin typeface="Aptos" panose="020B0004020202020204" pitchFamily="34" charset="0"/>
                <a:ea typeface="Muli Light Roman" charset="0"/>
                <a:cs typeface="Arial" panose="020B0604020202020204" pitchFamily="34" charset="0"/>
              </a:rPr>
              <a:t>In-Network</a:t>
            </a:r>
            <a:r>
              <a:rPr lang="en-US" sz="1100" dirty="0">
                <a:solidFill>
                  <a:srgbClr val="000000"/>
                </a:solidFill>
                <a:latin typeface="Aptos" panose="020B0004020202020204" pitchFamily="34" charset="0"/>
                <a:ea typeface="Muli Light Roman" charset="0"/>
                <a:cs typeface="Arial" panose="020B0604020202020204" pitchFamily="34" charset="0"/>
              </a:rPr>
              <a:t> providers &amp; hospitals</a:t>
            </a:r>
          </a:p>
        </p:txBody>
      </p:sp>
      <p:sp>
        <p:nvSpPr>
          <p:cNvPr id="40" name="TextBox 39">
            <a:extLst>
              <a:ext uri="{FF2B5EF4-FFF2-40B4-BE49-F238E27FC236}">
                <a16:creationId xmlns:a16="http://schemas.microsoft.com/office/drawing/2014/main" id="{35126544-988D-CCB9-7982-A3269A6E035B}"/>
              </a:ext>
            </a:extLst>
          </p:cNvPr>
          <p:cNvSpPr txBox="1"/>
          <p:nvPr/>
        </p:nvSpPr>
        <p:spPr>
          <a:xfrm>
            <a:off x="9149845" y="4994205"/>
            <a:ext cx="2539170" cy="369332"/>
          </a:xfrm>
          <a:prstGeom prst="rect">
            <a:avLst/>
          </a:prstGeom>
          <a:noFill/>
        </p:spPr>
        <p:txBody>
          <a:bodyPr wrap="square" rtlCol="0">
            <a:spAutoFit/>
          </a:bodyPr>
          <a:lstStyle/>
          <a:p>
            <a:pPr algn="ctr"/>
            <a:r>
              <a:rPr lang="en-US" b="1">
                <a:solidFill>
                  <a:schemeClr val="bg1"/>
                </a:solidFill>
              </a:rPr>
              <a:t>BLUE PLAN</a:t>
            </a:r>
          </a:p>
        </p:txBody>
      </p:sp>
      <p:cxnSp>
        <p:nvCxnSpPr>
          <p:cNvPr id="43" name="Connector: Elbow 42">
            <a:extLst>
              <a:ext uri="{FF2B5EF4-FFF2-40B4-BE49-F238E27FC236}">
                <a16:creationId xmlns:a16="http://schemas.microsoft.com/office/drawing/2014/main" id="{BA4BE624-8F38-151C-8381-D74337343DEB}"/>
              </a:ext>
            </a:extLst>
          </p:cNvPr>
          <p:cNvCxnSpPr>
            <a:cxnSpLocks/>
          </p:cNvCxnSpPr>
          <p:nvPr/>
        </p:nvCxnSpPr>
        <p:spPr>
          <a:xfrm rot="5400000">
            <a:off x="4118718" y="2922723"/>
            <a:ext cx="890388" cy="3098879"/>
          </a:xfrm>
          <a:prstGeom prst="bentConnector3">
            <a:avLst>
              <a:gd name="adj1" fmla="val 50000"/>
            </a:avLst>
          </a:prstGeom>
          <a:ln w="57150">
            <a:solidFill>
              <a:srgbClr val="04314B"/>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or: Elbow 48">
            <a:extLst>
              <a:ext uri="{FF2B5EF4-FFF2-40B4-BE49-F238E27FC236}">
                <a16:creationId xmlns:a16="http://schemas.microsoft.com/office/drawing/2014/main" id="{B01FCC7C-2170-02C0-22AE-4B9A29B04842}"/>
              </a:ext>
            </a:extLst>
          </p:cNvPr>
          <p:cNvCxnSpPr>
            <a:cxnSpLocks/>
          </p:cNvCxnSpPr>
          <p:nvPr/>
        </p:nvCxnSpPr>
        <p:spPr>
          <a:xfrm rot="16200000" flipH="1">
            <a:off x="7863449" y="2302496"/>
            <a:ext cx="862673" cy="4337983"/>
          </a:xfrm>
          <a:prstGeom prst="bentConnector3">
            <a:avLst>
              <a:gd name="adj1" fmla="val 50000"/>
            </a:avLst>
          </a:prstGeom>
          <a:ln w="57150">
            <a:solidFill>
              <a:srgbClr val="04314B"/>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id="{30425871-F184-D668-B271-D7B122F4B90D}"/>
              </a:ext>
            </a:extLst>
          </p:cNvPr>
          <p:cNvCxnSpPr>
            <a:cxnSpLocks/>
          </p:cNvCxnSpPr>
          <p:nvPr/>
        </p:nvCxnSpPr>
        <p:spPr>
          <a:xfrm rot="16200000" flipH="1">
            <a:off x="6406439" y="3737716"/>
            <a:ext cx="890389" cy="1468893"/>
          </a:xfrm>
          <a:prstGeom prst="bentConnector3">
            <a:avLst/>
          </a:prstGeom>
          <a:ln w="57150">
            <a:solidFill>
              <a:srgbClr val="04314B"/>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FB3E0435-A3A5-843D-2DFC-526E290F0F2B}"/>
              </a:ext>
            </a:extLst>
          </p:cNvPr>
          <p:cNvCxnSpPr>
            <a:stCxn id="9" idx="2"/>
            <a:endCxn id="11" idx="0"/>
          </p:cNvCxnSpPr>
          <p:nvPr/>
        </p:nvCxnSpPr>
        <p:spPr>
          <a:xfrm>
            <a:off x="6096000" y="2534945"/>
            <a:ext cx="2111" cy="506384"/>
          </a:xfrm>
          <a:prstGeom prst="straightConnector1">
            <a:avLst/>
          </a:prstGeom>
          <a:ln w="57150">
            <a:solidFill>
              <a:srgbClr val="04314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6883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8CAA2-B2C4-4451-3F20-0460980251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C08919-0832-8C59-E640-37ED9C0557DD}"/>
              </a:ext>
            </a:extLst>
          </p:cNvPr>
          <p:cNvSpPr>
            <a:spLocks noGrp="1"/>
          </p:cNvSpPr>
          <p:nvPr>
            <p:ph type="title"/>
          </p:nvPr>
        </p:nvSpPr>
        <p:spPr>
          <a:xfrm>
            <a:off x="1676400" y="0"/>
            <a:ext cx="5626274" cy="1490597"/>
          </a:xfrm>
        </p:spPr>
        <p:txBody>
          <a:bodyPr/>
          <a:lstStyle/>
          <a:p>
            <a:r>
              <a:rPr lang="en-US" altLang="LID4096" dirty="0">
                <a:solidFill>
                  <a:srgbClr val="04314B"/>
                </a:solidFill>
                <a:latin typeface="Aptos" panose="020B0004020202020204" pitchFamily="34" charset="0"/>
                <a:ea typeface="Calibri"/>
                <a:cs typeface="Calibri"/>
              </a:rPr>
              <a:t>what do they do?</a:t>
            </a:r>
            <a:endParaRPr lang="LID4096" dirty="0">
              <a:solidFill>
                <a:srgbClr val="04314B"/>
              </a:solidFill>
              <a:latin typeface="Aptos" panose="020B0004020202020204" pitchFamily="34" charset="0"/>
              <a:ea typeface="Calibri"/>
              <a:cs typeface="Calibri"/>
            </a:endParaRPr>
          </a:p>
        </p:txBody>
      </p:sp>
      <p:sp>
        <p:nvSpPr>
          <p:cNvPr id="3" name="Content Placeholder 2">
            <a:extLst>
              <a:ext uri="{FF2B5EF4-FFF2-40B4-BE49-F238E27FC236}">
                <a16:creationId xmlns:a16="http://schemas.microsoft.com/office/drawing/2014/main" id="{294BCB39-832C-6D2F-2371-8E2CBF436061}"/>
              </a:ext>
            </a:extLst>
          </p:cNvPr>
          <p:cNvSpPr>
            <a:spLocks noGrp="1"/>
          </p:cNvSpPr>
          <p:nvPr>
            <p:ph idx="10"/>
          </p:nvPr>
        </p:nvSpPr>
        <p:spPr>
          <a:xfrm>
            <a:off x="1848363" y="4804740"/>
            <a:ext cx="2173578" cy="1889864"/>
          </a:xfrm>
        </p:spPr>
        <p:txBody>
          <a:bodyPr/>
          <a:lstStyle/>
          <a:p>
            <a:r>
              <a:rPr lang="en-US" sz="1800" b="0" dirty="0">
                <a:latin typeface="Aptos" panose="020B0004020202020204" pitchFamily="34" charset="0"/>
              </a:rPr>
              <a:t>If your provider does not accept your insurance, call the BRC. If they do, your Dr sends the bill to Lucent Health</a:t>
            </a:r>
            <a:endParaRPr lang="LID4096" sz="1800" b="0" dirty="0">
              <a:latin typeface="Aptos" panose="020B0004020202020204" pitchFamily="34" charset="0"/>
            </a:endParaRPr>
          </a:p>
        </p:txBody>
      </p:sp>
      <p:pic>
        <p:nvPicPr>
          <p:cNvPr id="1026" name="image_0">
            <a:extLst>
              <a:ext uri="{FF2B5EF4-FFF2-40B4-BE49-F238E27FC236}">
                <a16:creationId xmlns:a16="http://schemas.microsoft.com/office/drawing/2014/main" id="{5B334065-D4A7-8C9B-F5BE-C5159C2B61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4910" y="478598"/>
            <a:ext cx="3186794" cy="61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382E1773-E0F6-A5D3-A145-99B8A8D31D85}"/>
              </a:ext>
            </a:extLst>
          </p:cNvPr>
          <p:cNvSpPr txBox="1">
            <a:spLocks/>
          </p:cNvSpPr>
          <p:nvPr/>
        </p:nvSpPr>
        <p:spPr>
          <a:xfrm>
            <a:off x="1676400" y="1624190"/>
            <a:ext cx="10294619" cy="1015652"/>
          </a:xfrm>
          <a:prstGeom prst="rect">
            <a:avLst/>
          </a:prstGeom>
        </p:spPr>
        <p:txBody>
          <a:bodyPr vert="horz" lIns="91440" tIns="45720" rIns="91440" bIns="45720" rtlCol="0">
            <a:noAutofit/>
          </a:bodyPr>
          <a:lstStyle>
            <a:lvl1pPr marL="0" indent="0" algn="l" defTabSz="914400" rtl="0" eaLnBrk="1" latinLnBrk="0" hangingPunct="1">
              <a:lnSpc>
                <a:spcPts val="2400"/>
              </a:lnSpc>
              <a:spcBef>
                <a:spcPts val="1500"/>
              </a:spcBef>
              <a:buFont typeface="Arial" panose="020B0604020202020204" pitchFamily="34" charset="0"/>
              <a:buNone/>
              <a:defRPr sz="2000" b="1" kern="1200">
                <a:solidFill>
                  <a:srgbClr val="04314B"/>
                </a:solidFill>
                <a:latin typeface="+mn-lt"/>
                <a:ea typeface="+mn-ea"/>
                <a:cs typeface="+mn-cs"/>
              </a:defRPr>
            </a:lvl1pPr>
            <a:lvl2pPr marL="274320" indent="0" algn="l" defTabSz="914400" rtl="0" eaLnBrk="1" latinLnBrk="0" hangingPunct="1">
              <a:lnSpc>
                <a:spcPts val="2400"/>
              </a:lnSpc>
              <a:spcBef>
                <a:spcPts val="0"/>
              </a:spcBef>
              <a:buFont typeface="Arial" panose="020B0604020202020204" pitchFamily="34" charset="0"/>
              <a:buNone/>
              <a:defRPr sz="1800" kern="1200">
                <a:solidFill>
                  <a:srgbClr val="04314B"/>
                </a:solidFill>
                <a:latin typeface="+mn-lt"/>
                <a:ea typeface="+mn-ea"/>
                <a:cs typeface="+mn-cs"/>
              </a:defRPr>
            </a:lvl2pPr>
            <a:lvl3pPr marL="4572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3pPr>
            <a:lvl4pPr marL="9144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4pPr>
            <a:lvl5pPr marL="13716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0">
                <a:latin typeface="Aptos" panose="020B0004020202020204" pitchFamily="34" charset="0"/>
              </a:rPr>
              <a:t>Lucent Health is the administrator and works with 6 Degrees Health to  process your health care claims accurately, promptly and at the lowest price.</a:t>
            </a:r>
            <a:endParaRPr lang="LID4096" sz="2400" b="0">
              <a:latin typeface="Aptos" panose="020B0004020202020204" pitchFamily="34" charset="0"/>
            </a:endParaRPr>
          </a:p>
        </p:txBody>
      </p:sp>
      <p:sp>
        <p:nvSpPr>
          <p:cNvPr id="7" name="Content Placeholder 2">
            <a:extLst>
              <a:ext uri="{FF2B5EF4-FFF2-40B4-BE49-F238E27FC236}">
                <a16:creationId xmlns:a16="http://schemas.microsoft.com/office/drawing/2014/main" id="{C2495D13-C958-E12E-04D8-FF84925DA9CD}"/>
              </a:ext>
            </a:extLst>
          </p:cNvPr>
          <p:cNvSpPr txBox="1">
            <a:spLocks/>
          </p:cNvSpPr>
          <p:nvPr/>
        </p:nvSpPr>
        <p:spPr>
          <a:xfrm>
            <a:off x="4301689" y="4784623"/>
            <a:ext cx="2036481" cy="1839903"/>
          </a:xfrm>
          <a:prstGeom prst="rect">
            <a:avLst/>
          </a:prstGeom>
        </p:spPr>
        <p:txBody>
          <a:bodyPr vert="horz" lIns="91440" tIns="45720" rIns="91440" bIns="45720" rtlCol="0">
            <a:noAutofit/>
          </a:bodyPr>
          <a:lstStyle>
            <a:lvl1pPr marL="0" indent="0" algn="l" defTabSz="914400" rtl="0" eaLnBrk="1" latinLnBrk="0" hangingPunct="1">
              <a:lnSpc>
                <a:spcPts val="2400"/>
              </a:lnSpc>
              <a:spcBef>
                <a:spcPts val="1500"/>
              </a:spcBef>
              <a:buFont typeface="Arial" panose="020B0604020202020204" pitchFamily="34" charset="0"/>
              <a:buNone/>
              <a:defRPr sz="2000" b="1" kern="1200">
                <a:solidFill>
                  <a:srgbClr val="04314B"/>
                </a:solidFill>
                <a:latin typeface="+mn-lt"/>
                <a:ea typeface="+mn-ea"/>
                <a:cs typeface="+mn-cs"/>
              </a:defRPr>
            </a:lvl1pPr>
            <a:lvl2pPr marL="274320" indent="0" algn="l" defTabSz="914400" rtl="0" eaLnBrk="1" latinLnBrk="0" hangingPunct="1">
              <a:lnSpc>
                <a:spcPts val="2400"/>
              </a:lnSpc>
              <a:spcBef>
                <a:spcPts val="0"/>
              </a:spcBef>
              <a:buFont typeface="Arial" panose="020B0604020202020204" pitchFamily="34" charset="0"/>
              <a:buNone/>
              <a:defRPr sz="1800" kern="1200">
                <a:solidFill>
                  <a:srgbClr val="04314B"/>
                </a:solidFill>
                <a:latin typeface="+mn-lt"/>
                <a:ea typeface="+mn-ea"/>
                <a:cs typeface="+mn-cs"/>
              </a:defRPr>
            </a:lvl2pPr>
            <a:lvl3pPr marL="4572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3pPr>
            <a:lvl4pPr marL="9144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4pPr>
            <a:lvl5pPr marL="13716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0">
                <a:latin typeface="Aptos" panose="020B0004020202020204" pitchFamily="34" charset="0"/>
              </a:rPr>
              <a:t>Lucent Health confirms accuracy and works with 6 Degrees Health to obtain lowest price</a:t>
            </a:r>
            <a:endParaRPr lang="LID4096" sz="1800" b="0">
              <a:latin typeface="Aptos" panose="020B0004020202020204" pitchFamily="34" charset="0"/>
            </a:endParaRPr>
          </a:p>
        </p:txBody>
      </p:sp>
      <p:pic>
        <p:nvPicPr>
          <p:cNvPr id="8" name="Picture 7" descr="A logo with a black background&#10;&#10;Description automatically generated">
            <a:extLst>
              <a:ext uri="{FF2B5EF4-FFF2-40B4-BE49-F238E27FC236}">
                <a16:creationId xmlns:a16="http://schemas.microsoft.com/office/drawing/2014/main" id="{F302B42D-68D8-4217-7B2C-9BE2C8D10E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2369" y="3391339"/>
            <a:ext cx="1151471" cy="1151471"/>
          </a:xfrm>
          <a:prstGeom prst="rect">
            <a:avLst/>
          </a:prstGeom>
        </p:spPr>
      </p:pic>
      <p:sp>
        <p:nvSpPr>
          <p:cNvPr id="9" name="Content Placeholder 2">
            <a:extLst>
              <a:ext uri="{FF2B5EF4-FFF2-40B4-BE49-F238E27FC236}">
                <a16:creationId xmlns:a16="http://schemas.microsoft.com/office/drawing/2014/main" id="{CADBC531-A198-028F-4DDF-1672EF4A36DA}"/>
              </a:ext>
            </a:extLst>
          </p:cNvPr>
          <p:cNvSpPr txBox="1">
            <a:spLocks/>
          </p:cNvSpPr>
          <p:nvPr/>
        </p:nvSpPr>
        <p:spPr>
          <a:xfrm>
            <a:off x="9601113" y="4734662"/>
            <a:ext cx="2449151" cy="1889864"/>
          </a:xfrm>
          <a:prstGeom prst="rect">
            <a:avLst/>
          </a:prstGeom>
        </p:spPr>
        <p:txBody>
          <a:bodyPr vert="horz" lIns="91440" tIns="45720" rIns="91440" bIns="45720" rtlCol="0">
            <a:noAutofit/>
          </a:bodyPr>
          <a:lstStyle>
            <a:lvl1pPr marL="0" indent="0" algn="l" defTabSz="914400" rtl="0" eaLnBrk="1" latinLnBrk="0" hangingPunct="1">
              <a:lnSpc>
                <a:spcPts val="2400"/>
              </a:lnSpc>
              <a:spcBef>
                <a:spcPts val="1500"/>
              </a:spcBef>
              <a:buFont typeface="Arial" panose="020B0604020202020204" pitchFamily="34" charset="0"/>
              <a:buNone/>
              <a:defRPr sz="2000" b="1" kern="1200">
                <a:solidFill>
                  <a:srgbClr val="04314B"/>
                </a:solidFill>
                <a:latin typeface="+mn-lt"/>
                <a:ea typeface="+mn-ea"/>
                <a:cs typeface="+mn-cs"/>
              </a:defRPr>
            </a:lvl1pPr>
            <a:lvl2pPr marL="274320" indent="0" algn="l" defTabSz="914400" rtl="0" eaLnBrk="1" latinLnBrk="0" hangingPunct="1">
              <a:lnSpc>
                <a:spcPts val="2400"/>
              </a:lnSpc>
              <a:spcBef>
                <a:spcPts val="0"/>
              </a:spcBef>
              <a:buFont typeface="Arial" panose="020B0604020202020204" pitchFamily="34" charset="0"/>
              <a:buNone/>
              <a:defRPr sz="1800" kern="1200">
                <a:solidFill>
                  <a:srgbClr val="04314B"/>
                </a:solidFill>
                <a:latin typeface="+mn-lt"/>
                <a:ea typeface="+mn-ea"/>
                <a:cs typeface="+mn-cs"/>
              </a:defRPr>
            </a:lvl2pPr>
            <a:lvl3pPr marL="4572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3pPr>
            <a:lvl4pPr marL="9144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4pPr>
            <a:lvl5pPr marL="13716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0">
                <a:latin typeface="Aptos" panose="020B0004020202020204" pitchFamily="34" charset="0"/>
              </a:rPr>
              <a:t>You receive an Explanation of Benefits (EOB) with the processed claim noting your portion of the bill</a:t>
            </a:r>
          </a:p>
          <a:p>
            <a:r>
              <a:rPr lang="en-US" sz="1800" b="0">
                <a:latin typeface="Aptos" panose="020B0004020202020204" pitchFamily="34" charset="0"/>
              </a:rPr>
              <a:t> </a:t>
            </a:r>
            <a:endParaRPr lang="LID4096" sz="1800" b="0">
              <a:latin typeface="Aptos" panose="020B0004020202020204" pitchFamily="34" charset="0"/>
            </a:endParaRPr>
          </a:p>
        </p:txBody>
      </p:sp>
      <p:pic>
        <p:nvPicPr>
          <p:cNvPr id="10" name="image_0">
            <a:extLst>
              <a:ext uri="{FF2B5EF4-FFF2-40B4-BE49-F238E27FC236}">
                <a16:creationId xmlns:a16="http://schemas.microsoft.com/office/drawing/2014/main" id="{8AC243AE-51C9-FF28-7ABC-3F983DCC6D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3423" y="2843994"/>
            <a:ext cx="2049365" cy="39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2">
            <a:extLst>
              <a:ext uri="{FF2B5EF4-FFF2-40B4-BE49-F238E27FC236}">
                <a16:creationId xmlns:a16="http://schemas.microsoft.com/office/drawing/2014/main" id="{2290D877-B77C-0E8F-A118-1CFD419DAE75}"/>
              </a:ext>
            </a:extLst>
          </p:cNvPr>
          <p:cNvSpPr txBox="1">
            <a:spLocks/>
          </p:cNvSpPr>
          <p:nvPr/>
        </p:nvSpPr>
        <p:spPr>
          <a:xfrm>
            <a:off x="6823709" y="4808299"/>
            <a:ext cx="2449151" cy="1889864"/>
          </a:xfrm>
          <a:prstGeom prst="rect">
            <a:avLst/>
          </a:prstGeom>
        </p:spPr>
        <p:txBody>
          <a:bodyPr vert="horz" lIns="91440" tIns="45720" rIns="91440" bIns="45720" rtlCol="0">
            <a:noAutofit/>
          </a:bodyPr>
          <a:lstStyle>
            <a:lvl1pPr marL="0" indent="0" algn="l" defTabSz="914400" rtl="0" eaLnBrk="1" latinLnBrk="0" hangingPunct="1">
              <a:lnSpc>
                <a:spcPts val="2400"/>
              </a:lnSpc>
              <a:spcBef>
                <a:spcPts val="1500"/>
              </a:spcBef>
              <a:buFont typeface="Arial" panose="020B0604020202020204" pitchFamily="34" charset="0"/>
              <a:buNone/>
              <a:defRPr sz="2000" b="1" kern="1200">
                <a:solidFill>
                  <a:srgbClr val="04314B"/>
                </a:solidFill>
                <a:latin typeface="+mn-lt"/>
                <a:ea typeface="+mn-ea"/>
                <a:cs typeface="+mn-cs"/>
              </a:defRPr>
            </a:lvl1pPr>
            <a:lvl2pPr marL="274320" indent="0" algn="l" defTabSz="914400" rtl="0" eaLnBrk="1" latinLnBrk="0" hangingPunct="1">
              <a:lnSpc>
                <a:spcPts val="2400"/>
              </a:lnSpc>
              <a:spcBef>
                <a:spcPts val="0"/>
              </a:spcBef>
              <a:buFont typeface="Arial" panose="020B0604020202020204" pitchFamily="34" charset="0"/>
              <a:buNone/>
              <a:defRPr sz="1800" kern="1200">
                <a:solidFill>
                  <a:srgbClr val="04314B"/>
                </a:solidFill>
                <a:latin typeface="+mn-lt"/>
                <a:ea typeface="+mn-ea"/>
                <a:cs typeface="+mn-cs"/>
              </a:defRPr>
            </a:lvl2pPr>
            <a:lvl3pPr marL="4572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3pPr>
            <a:lvl4pPr marL="9144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4pPr>
            <a:lvl5pPr marL="13716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0">
                <a:latin typeface="Aptos" panose="020B0004020202020204" pitchFamily="34" charset="0"/>
              </a:rPr>
              <a:t>Lucent Health remits payment to the Dr.</a:t>
            </a:r>
            <a:endParaRPr lang="LID4096" sz="1800" b="0">
              <a:latin typeface="Aptos" panose="020B0004020202020204" pitchFamily="34" charset="0"/>
            </a:endParaRPr>
          </a:p>
        </p:txBody>
      </p:sp>
      <p:sp>
        <p:nvSpPr>
          <p:cNvPr id="13" name="Freeform 2">
            <a:extLst>
              <a:ext uri="{FF2B5EF4-FFF2-40B4-BE49-F238E27FC236}">
                <a16:creationId xmlns:a16="http://schemas.microsoft.com/office/drawing/2014/main" id="{28B1CD22-3CE2-0835-2AF2-2C58EA61E7C7}"/>
              </a:ext>
            </a:extLst>
          </p:cNvPr>
          <p:cNvSpPr/>
          <p:nvPr/>
        </p:nvSpPr>
        <p:spPr>
          <a:xfrm>
            <a:off x="2071687" y="2531622"/>
            <a:ext cx="1523854" cy="2011188"/>
          </a:xfrm>
          <a:custGeom>
            <a:avLst/>
            <a:gdLst/>
            <a:ahLst/>
            <a:cxnLst/>
            <a:rect l="l" t="t" r="r" b="b"/>
            <a:pathLst>
              <a:path w="3342570" h="4741235">
                <a:moveTo>
                  <a:pt x="0" y="0"/>
                </a:moveTo>
                <a:lnTo>
                  <a:pt x="3342571" y="0"/>
                </a:lnTo>
                <a:lnTo>
                  <a:pt x="3342571" y="4741235"/>
                </a:lnTo>
                <a:lnTo>
                  <a:pt x="0" y="4741235"/>
                </a:lnTo>
                <a:lnTo>
                  <a:pt x="0" y="0"/>
                </a:lnTo>
                <a:close/>
              </a:path>
            </a:pathLst>
          </a:custGeom>
          <a:blipFill>
            <a:blip r:embed="rId4"/>
            <a:stretch>
              <a:fillRect/>
            </a:stretch>
          </a:blipFill>
        </p:spPr>
        <p:txBody>
          <a:bodyPr/>
          <a:lstStyle/>
          <a:p>
            <a:endParaRPr lang="en-US"/>
          </a:p>
        </p:txBody>
      </p:sp>
      <p:sp>
        <p:nvSpPr>
          <p:cNvPr id="14" name="Freeform 2">
            <a:extLst>
              <a:ext uri="{FF2B5EF4-FFF2-40B4-BE49-F238E27FC236}">
                <a16:creationId xmlns:a16="http://schemas.microsoft.com/office/drawing/2014/main" id="{CA3210C8-CCAB-E725-54E5-C7497BCD9773}"/>
              </a:ext>
            </a:extLst>
          </p:cNvPr>
          <p:cNvSpPr/>
          <p:nvPr/>
        </p:nvSpPr>
        <p:spPr>
          <a:xfrm>
            <a:off x="9753673" y="2531622"/>
            <a:ext cx="1523854" cy="2011188"/>
          </a:xfrm>
          <a:custGeom>
            <a:avLst/>
            <a:gdLst/>
            <a:ahLst/>
            <a:cxnLst/>
            <a:rect l="l" t="t" r="r" b="b"/>
            <a:pathLst>
              <a:path w="3342570" h="4741235">
                <a:moveTo>
                  <a:pt x="0" y="0"/>
                </a:moveTo>
                <a:lnTo>
                  <a:pt x="3342571" y="0"/>
                </a:lnTo>
                <a:lnTo>
                  <a:pt x="3342571" y="4741235"/>
                </a:lnTo>
                <a:lnTo>
                  <a:pt x="0" y="4741235"/>
                </a:lnTo>
                <a:lnTo>
                  <a:pt x="0" y="0"/>
                </a:lnTo>
                <a:close/>
              </a:path>
            </a:pathLst>
          </a:custGeom>
          <a:blipFill>
            <a:blip r:embed="rId4"/>
            <a:stretch>
              <a:fillRect/>
            </a:stretch>
          </a:blipFill>
        </p:spPr>
        <p:txBody>
          <a:bodyPr/>
          <a:lstStyle/>
          <a:p>
            <a:endParaRPr lang="en-US"/>
          </a:p>
        </p:txBody>
      </p:sp>
      <p:sp>
        <p:nvSpPr>
          <p:cNvPr id="4" name="Freeform 4">
            <a:extLst>
              <a:ext uri="{FF2B5EF4-FFF2-40B4-BE49-F238E27FC236}">
                <a16:creationId xmlns:a16="http://schemas.microsoft.com/office/drawing/2014/main" id="{926BF146-0A94-45FF-9D74-8FEF4AE67CA3}"/>
              </a:ext>
            </a:extLst>
          </p:cNvPr>
          <p:cNvSpPr/>
          <p:nvPr/>
        </p:nvSpPr>
        <p:spPr>
          <a:xfrm>
            <a:off x="6823709" y="2719325"/>
            <a:ext cx="1924281" cy="1823485"/>
          </a:xfrm>
          <a:custGeom>
            <a:avLst/>
            <a:gdLst/>
            <a:ahLst/>
            <a:cxnLst/>
            <a:rect l="l" t="t" r="r" b="b"/>
            <a:pathLst>
              <a:path w="4225725" h="4114800">
                <a:moveTo>
                  <a:pt x="0" y="0"/>
                </a:moveTo>
                <a:lnTo>
                  <a:pt x="4225726" y="0"/>
                </a:lnTo>
                <a:lnTo>
                  <a:pt x="4225726"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3082510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94336-9F49-CAA5-DAC6-6AC2FCB7146C}"/>
              </a:ext>
            </a:extLst>
          </p:cNvPr>
          <p:cNvSpPr>
            <a:spLocks noGrp="1"/>
          </p:cNvSpPr>
          <p:nvPr>
            <p:ph type="title"/>
          </p:nvPr>
        </p:nvSpPr>
        <p:spPr/>
        <p:txBody>
          <a:bodyPr/>
          <a:lstStyle/>
          <a:p>
            <a:r>
              <a:rPr lang="en-US" dirty="0"/>
              <a:t>What to do - Sample EOB </a:t>
            </a:r>
            <a:endParaRPr lang="LID4096" dirty="0"/>
          </a:p>
        </p:txBody>
      </p:sp>
      <p:pic>
        <p:nvPicPr>
          <p:cNvPr id="4" name="Content Placeholder 3">
            <a:extLst>
              <a:ext uri="{FF2B5EF4-FFF2-40B4-BE49-F238E27FC236}">
                <a16:creationId xmlns:a16="http://schemas.microsoft.com/office/drawing/2014/main" id="{7C774FE5-6547-C218-880F-8BC918618635}"/>
              </a:ext>
            </a:extLst>
          </p:cNvPr>
          <p:cNvPicPr>
            <a:picLocks noGrp="1" noChangeAspect="1"/>
          </p:cNvPicPr>
          <p:nvPr>
            <p:ph idx="10"/>
          </p:nvPr>
        </p:nvPicPr>
        <p:blipFill>
          <a:blip r:embed="rId2"/>
          <a:stretch>
            <a:fillRect/>
          </a:stretch>
        </p:blipFill>
        <p:spPr>
          <a:xfrm>
            <a:off x="5157988" y="1691391"/>
            <a:ext cx="6485371" cy="4830763"/>
          </a:xfrm>
          <a:prstGeom prst="rect">
            <a:avLst/>
          </a:prstGeom>
        </p:spPr>
      </p:pic>
      <p:sp>
        <p:nvSpPr>
          <p:cNvPr id="6" name="TextBox 5">
            <a:extLst>
              <a:ext uri="{FF2B5EF4-FFF2-40B4-BE49-F238E27FC236}">
                <a16:creationId xmlns:a16="http://schemas.microsoft.com/office/drawing/2014/main" id="{2B6C6F94-B7F7-1929-8833-3058D291170E}"/>
              </a:ext>
            </a:extLst>
          </p:cNvPr>
          <p:cNvSpPr txBox="1"/>
          <p:nvPr/>
        </p:nvSpPr>
        <p:spPr>
          <a:xfrm>
            <a:off x="265468" y="1858957"/>
            <a:ext cx="4257369" cy="4247317"/>
          </a:xfrm>
          <a:prstGeom prst="rect">
            <a:avLst/>
          </a:prstGeom>
          <a:noFill/>
        </p:spPr>
        <p:txBody>
          <a:bodyPr wrap="square">
            <a:spAutoFit/>
          </a:bodyPr>
          <a:lstStyle/>
          <a:p>
            <a:pPr marL="285750" indent="-285750">
              <a:buFont typeface="Arial" panose="020B0604020202020204" pitchFamily="34" charset="0"/>
              <a:buChar char="•"/>
            </a:pPr>
            <a:r>
              <a:rPr lang="en-US" sz="1800" dirty="0">
                <a:solidFill>
                  <a:srgbClr val="04314B"/>
                </a:solidFill>
                <a:latin typeface="Aptos"/>
              </a:rPr>
              <a:t>Open all correspondence from your provider.</a:t>
            </a:r>
          </a:p>
          <a:p>
            <a:pPr marL="285750" indent="-285750">
              <a:buFont typeface="Arial" panose="020B0604020202020204" pitchFamily="34" charset="0"/>
              <a:buChar char="•"/>
            </a:pPr>
            <a:endParaRPr lang="en-US" sz="1800" dirty="0">
              <a:solidFill>
                <a:srgbClr val="04314B"/>
              </a:solidFill>
              <a:latin typeface="Aptos"/>
            </a:endParaRPr>
          </a:p>
          <a:p>
            <a:pPr marL="285750" indent="-285750">
              <a:buFont typeface="Arial" panose="020B0604020202020204" pitchFamily="34" charset="0"/>
              <a:buChar char="•"/>
            </a:pPr>
            <a:r>
              <a:rPr lang="en-US" sz="1800" dirty="0">
                <a:solidFill>
                  <a:srgbClr val="04314B"/>
                </a:solidFill>
                <a:latin typeface="Aptos"/>
              </a:rPr>
              <a:t>Compare the bill from your provider to the Explanation of Benefits (EOB).</a:t>
            </a:r>
          </a:p>
          <a:p>
            <a:pPr marL="285750" indent="-285750">
              <a:buFont typeface="Arial" panose="020B0604020202020204" pitchFamily="34" charset="0"/>
              <a:buChar char="•"/>
            </a:pPr>
            <a:endParaRPr lang="en-US" sz="1800" dirty="0">
              <a:solidFill>
                <a:srgbClr val="04314B"/>
              </a:solidFill>
              <a:latin typeface="Aptos"/>
            </a:endParaRPr>
          </a:p>
          <a:p>
            <a:pPr marL="285750" indent="-285750">
              <a:buFont typeface="Arial" panose="020B0604020202020204" pitchFamily="34" charset="0"/>
              <a:buChar char="•"/>
            </a:pPr>
            <a:r>
              <a:rPr lang="en-US" sz="1800" dirty="0">
                <a:solidFill>
                  <a:srgbClr val="04314B"/>
                </a:solidFill>
                <a:latin typeface="Aptos"/>
              </a:rPr>
              <a:t>If your EOB does not match the amount your provider is asking you to pay, call the BRC for assistance.</a:t>
            </a:r>
          </a:p>
          <a:p>
            <a:pPr marL="285750" indent="-285750">
              <a:buFont typeface="Arial" panose="020B0604020202020204" pitchFamily="34" charset="0"/>
              <a:buChar char="•"/>
            </a:pPr>
            <a:endParaRPr lang="en-US" sz="1800" dirty="0">
              <a:solidFill>
                <a:srgbClr val="04314B"/>
              </a:solidFill>
              <a:latin typeface="Aptos"/>
            </a:endParaRPr>
          </a:p>
          <a:p>
            <a:pPr marL="285750" indent="-285750">
              <a:buFont typeface="Arial" panose="020B0604020202020204" pitchFamily="34" charset="0"/>
              <a:buChar char="•"/>
            </a:pPr>
            <a:r>
              <a:rPr lang="en-US" sz="1800" dirty="0">
                <a:solidFill>
                  <a:srgbClr val="04314B"/>
                </a:solidFill>
                <a:latin typeface="Aptos"/>
              </a:rPr>
              <a:t>Call the Benefit Resource Center (BRC) at 888-350-0532 if you are needing any help and they will ensure you are connected with the right team of people to help you.</a:t>
            </a:r>
          </a:p>
        </p:txBody>
      </p:sp>
    </p:spTree>
    <p:extLst>
      <p:ext uri="{BB962C8B-B14F-4D97-AF65-F5344CB8AC3E}">
        <p14:creationId xmlns:p14="http://schemas.microsoft.com/office/powerpoint/2010/main" val="1359142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7A714-7B09-8110-BFD8-C4BF02CBC6C2}"/>
              </a:ext>
            </a:extLst>
          </p:cNvPr>
          <p:cNvSpPr>
            <a:spLocks noGrp="1"/>
          </p:cNvSpPr>
          <p:nvPr>
            <p:ph type="title"/>
          </p:nvPr>
        </p:nvSpPr>
        <p:spPr>
          <a:xfrm>
            <a:off x="1543050" y="157315"/>
            <a:ext cx="9174110" cy="1219201"/>
          </a:xfrm>
        </p:spPr>
        <p:txBody>
          <a:bodyPr anchor="ctr">
            <a:normAutofit/>
          </a:bodyPr>
          <a:lstStyle/>
          <a:p>
            <a:r>
              <a:rPr lang="en-US" dirty="0"/>
              <a:t>How to find care options </a:t>
            </a:r>
          </a:p>
        </p:txBody>
      </p:sp>
      <p:sp>
        <p:nvSpPr>
          <p:cNvPr id="6" name="Text Placeholder 6">
            <a:extLst>
              <a:ext uri="{FF2B5EF4-FFF2-40B4-BE49-F238E27FC236}">
                <a16:creationId xmlns:a16="http://schemas.microsoft.com/office/drawing/2014/main" id="{EB853A96-9356-2932-196B-4921EB2D8C6C}"/>
              </a:ext>
            </a:extLst>
          </p:cNvPr>
          <p:cNvSpPr txBox="1">
            <a:spLocks/>
          </p:cNvSpPr>
          <p:nvPr/>
        </p:nvSpPr>
        <p:spPr>
          <a:xfrm>
            <a:off x="180180" y="1611069"/>
            <a:ext cx="5708425" cy="438733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u="sng" dirty="0">
                <a:solidFill>
                  <a:srgbClr val="04314B"/>
                </a:solidFill>
                <a:latin typeface="Aptos"/>
                <a:ea typeface="Calibri"/>
                <a:cs typeface="Calibri"/>
              </a:rPr>
              <a:t>Anthem Physician/Provider/Doctor:</a:t>
            </a:r>
          </a:p>
          <a:p>
            <a:pPr lvl="1"/>
            <a:r>
              <a:rPr lang="en-US" sz="1800" dirty="0">
                <a:solidFill>
                  <a:srgbClr val="04314B"/>
                </a:solidFill>
                <a:latin typeface="Aptos"/>
                <a:ea typeface="Calibri"/>
                <a:cs typeface="Calibri"/>
              </a:rPr>
              <a:t>Use this link:</a:t>
            </a:r>
          </a:p>
          <a:p>
            <a:pPr marL="457200" lvl="1" indent="0">
              <a:buNone/>
            </a:pPr>
            <a:r>
              <a:rPr lang="en-US" sz="1800" dirty="0">
                <a:solidFill>
                  <a:srgbClr val="04314B"/>
                </a:solidFill>
                <a:latin typeface="Aptos"/>
                <a:ea typeface="Calibri"/>
                <a:cs typeface="Calibri"/>
              </a:rPr>
              <a:t>	 </a:t>
            </a:r>
            <a:r>
              <a:rPr lang="en-US" sz="1800" u="sng" dirty="0">
                <a:latin typeface="Aptos"/>
                <a:hlinkClick r:id="rId2" tooltip="Original URL: https://urldefense.com/v3/__https:/www.anthem.com/find-care/__;!!CgZPHZwC!uKtR7KKh2miA3CrldpgqhypZ0wfUEXCmXo6iCtkt-WRxgl2jX_dWJ42CUsb3BX7WdqnY12Jcln_Tq9amYgTleYyYu2hEKQ$. Click or tap if you trust this link."/>
              </a:rPr>
              <a:t>https://www.anthem.com/find-care/</a:t>
            </a:r>
            <a:endParaRPr lang="en-US" sz="1800" u="sng" dirty="0">
              <a:latin typeface="Aptos"/>
            </a:endParaRPr>
          </a:p>
          <a:p>
            <a:pPr lvl="1"/>
            <a:r>
              <a:rPr lang="en-US" sz="1800" b="1" dirty="0">
                <a:solidFill>
                  <a:srgbClr val="04314B"/>
                </a:solidFill>
                <a:latin typeface="Aptos"/>
                <a:ea typeface="Calibri"/>
                <a:cs typeface="Calibri"/>
              </a:rPr>
              <a:t>You</a:t>
            </a:r>
            <a:r>
              <a:rPr lang="en-US" sz="1800" dirty="0">
                <a:solidFill>
                  <a:srgbClr val="04314B"/>
                </a:solidFill>
                <a:latin typeface="Aptos"/>
                <a:ea typeface="Calibri"/>
                <a:cs typeface="Calibri"/>
              </a:rPr>
              <a:t> </a:t>
            </a:r>
            <a:r>
              <a:rPr lang="en-US" sz="1800" b="1" dirty="0">
                <a:solidFill>
                  <a:srgbClr val="04314B"/>
                </a:solidFill>
                <a:latin typeface="Aptos"/>
                <a:ea typeface="Calibri"/>
                <a:cs typeface="Calibri"/>
              </a:rPr>
              <a:t>must use TUG as your Member ID </a:t>
            </a:r>
            <a:r>
              <a:rPr lang="en-US" sz="1800" dirty="0">
                <a:solidFill>
                  <a:srgbClr val="04314B"/>
                </a:solidFill>
                <a:latin typeface="Aptos"/>
                <a:ea typeface="Calibri"/>
                <a:cs typeface="Calibri"/>
              </a:rPr>
              <a:t>to search for a provider using this link.  Do NOT use the numbers on your medical cards as they will not work. </a:t>
            </a:r>
          </a:p>
          <a:p>
            <a:pPr lvl="1"/>
            <a:r>
              <a:rPr lang="en-US" sz="1800" dirty="0">
                <a:solidFill>
                  <a:srgbClr val="04314B"/>
                </a:solidFill>
                <a:latin typeface="Aptos"/>
                <a:ea typeface="Calibri"/>
                <a:cs typeface="Calibri"/>
              </a:rPr>
              <a:t>Input location by zip or address, and enter search criteria.</a:t>
            </a:r>
          </a:p>
          <a:p>
            <a:pPr lvl="1"/>
            <a:r>
              <a:rPr lang="en-US" sz="1800" dirty="0">
                <a:solidFill>
                  <a:srgbClr val="04314B"/>
                </a:solidFill>
                <a:latin typeface="Aptos"/>
                <a:ea typeface="Calibri"/>
                <a:cs typeface="Calibri"/>
              </a:rPr>
              <a:t>You can search for Providers, Physicians, Facilities, and Hospitals. </a:t>
            </a:r>
          </a:p>
          <a:p>
            <a:pPr lvl="1"/>
            <a:endParaRPr lang="en-US" sz="1800" dirty="0">
              <a:solidFill>
                <a:srgbClr val="04314B"/>
              </a:solidFill>
              <a:latin typeface="Aptos"/>
              <a:ea typeface="Calibri"/>
              <a:cs typeface="Calibri"/>
            </a:endParaRPr>
          </a:p>
          <a:p>
            <a:endParaRPr lang="en-US" sz="1800" b="1" u="sng" dirty="0">
              <a:solidFill>
                <a:srgbClr val="04314B"/>
              </a:solidFill>
              <a:latin typeface="Aptos"/>
              <a:ea typeface="Calibri"/>
              <a:cs typeface="Calibri"/>
            </a:endParaRPr>
          </a:p>
        </p:txBody>
      </p:sp>
      <p:cxnSp>
        <p:nvCxnSpPr>
          <p:cNvPr id="13" name="Straight Connector 12">
            <a:extLst>
              <a:ext uri="{FF2B5EF4-FFF2-40B4-BE49-F238E27FC236}">
                <a16:creationId xmlns:a16="http://schemas.microsoft.com/office/drawing/2014/main" id="{4D5858A1-1D73-C82B-227E-0A635C55FC26}"/>
              </a:ext>
            </a:extLst>
          </p:cNvPr>
          <p:cNvCxnSpPr>
            <a:cxnSpLocks/>
          </p:cNvCxnSpPr>
          <p:nvPr/>
        </p:nvCxnSpPr>
        <p:spPr>
          <a:xfrm>
            <a:off x="6096000" y="2308436"/>
            <a:ext cx="0" cy="2706016"/>
          </a:xfrm>
          <a:prstGeom prst="line">
            <a:avLst/>
          </a:prstGeom>
          <a:ln w="57150">
            <a:solidFill>
              <a:srgbClr val="87B37B"/>
            </a:solidFill>
          </a:ln>
        </p:spPr>
        <p:style>
          <a:lnRef idx="1">
            <a:schemeClr val="accent1"/>
          </a:lnRef>
          <a:fillRef idx="0">
            <a:schemeClr val="accent1"/>
          </a:fillRef>
          <a:effectRef idx="0">
            <a:schemeClr val="accent1"/>
          </a:effectRef>
          <a:fontRef idx="minor">
            <a:schemeClr val="tx1"/>
          </a:fontRef>
        </p:style>
      </p:cxnSp>
      <p:sp>
        <p:nvSpPr>
          <p:cNvPr id="3" name="Text Placeholder 6">
            <a:extLst>
              <a:ext uri="{FF2B5EF4-FFF2-40B4-BE49-F238E27FC236}">
                <a16:creationId xmlns:a16="http://schemas.microsoft.com/office/drawing/2014/main" id="{391F0ED5-E61C-B8B7-7556-01F76759C9DC}"/>
              </a:ext>
            </a:extLst>
          </p:cNvPr>
          <p:cNvSpPr txBox="1">
            <a:spLocks/>
          </p:cNvSpPr>
          <p:nvPr/>
        </p:nvSpPr>
        <p:spPr>
          <a:xfrm>
            <a:off x="6519934" y="1611069"/>
            <a:ext cx="5034103" cy="237172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rgbClr val="04314B"/>
                </a:solidFill>
                <a:latin typeface="Aptos"/>
                <a:ea typeface="Calibri"/>
                <a:cs typeface="Calibri"/>
              </a:rPr>
              <a:t>What happens for out of network claims with the Green Plan? </a:t>
            </a:r>
          </a:p>
          <a:p>
            <a:pPr marL="0" indent="0">
              <a:buNone/>
            </a:pPr>
            <a:r>
              <a:rPr lang="en-US" sz="1800" b="1" u="sng" dirty="0">
                <a:solidFill>
                  <a:srgbClr val="04314B"/>
                </a:solidFill>
                <a:latin typeface="Aptos"/>
                <a:ea typeface="Calibri"/>
                <a:cs typeface="Calibri"/>
              </a:rPr>
              <a:t>Facility</a:t>
            </a:r>
            <a:r>
              <a:rPr lang="en-US" sz="1800" dirty="0">
                <a:solidFill>
                  <a:srgbClr val="04314B"/>
                </a:solidFill>
                <a:latin typeface="Aptos"/>
                <a:ea typeface="Calibri"/>
                <a:cs typeface="Calibri"/>
              </a:rPr>
              <a:t> or </a:t>
            </a:r>
            <a:r>
              <a:rPr lang="en-US" sz="1800" b="1" u="sng" dirty="0">
                <a:solidFill>
                  <a:srgbClr val="04314B"/>
                </a:solidFill>
                <a:latin typeface="Aptos"/>
                <a:ea typeface="Calibri"/>
                <a:cs typeface="Calibri"/>
              </a:rPr>
              <a:t>Hospital</a:t>
            </a:r>
            <a:r>
              <a:rPr lang="en-US" sz="1800" dirty="0">
                <a:solidFill>
                  <a:srgbClr val="04314B"/>
                </a:solidFill>
                <a:latin typeface="Aptos"/>
                <a:ea typeface="Calibri"/>
                <a:cs typeface="Calibri"/>
              </a:rPr>
              <a:t>:</a:t>
            </a:r>
          </a:p>
          <a:p>
            <a:pPr lvl="1"/>
            <a:r>
              <a:rPr lang="en-US" sz="1800" dirty="0">
                <a:solidFill>
                  <a:srgbClr val="04314B"/>
                </a:solidFill>
                <a:latin typeface="Aptos"/>
                <a:ea typeface="Calibri"/>
                <a:cs typeface="Calibri"/>
              </a:rPr>
              <a:t>Select facility or hospital of your choice</a:t>
            </a:r>
          </a:p>
          <a:p>
            <a:pPr lvl="1"/>
            <a:r>
              <a:rPr lang="en-US" sz="1800" dirty="0">
                <a:solidFill>
                  <a:srgbClr val="04314B"/>
                </a:solidFill>
                <a:latin typeface="Aptos"/>
                <a:ea typeface="Calibri"/>
                <a:cs typeface="Calibri"/>
              </a:rPr>
              <a:t>Lucent Health receives the claim</a:t>
            </a:r>
          </a:p>
          <a:p>
            <a:pPr lvl="1"/>
            <a:r>
              <a:rPr lang="en-US" sz="1800" dirty="0">
                <a:solidFill>
                  <a:srgbClr val="04314B"/>
                </a:solidFill>
                <a:latin typeface="Aptos"/>
                <a:ea typeface="Calibri"/>
                <a:cs typeface="Calibri"/>
              </a:rPr>
              <a:t>6 Degrees Health is processed fairly before you receive Explanation of Benefit</a:t>
            </a:r>
          </a:p>
          <a:p>
            <a:pPr marL="0" indent="0">
              <a:buNone/>
            </a:pPr>
            <a:r>
              <a:rPr lang="en-US" sz="1800" b="1" u="sng" dirty="0">
                <a:solidFill>
                  <a:srgbClr val="04314B"/>
                </a:solidFill>
                <a:latin typeface="Aptos"/>
                <a:ea typeface="Calibri"/>
                <a:cs typeface="Calibri"/>
              </a:rPr>
              <a:t>Non-Anthem Physician or Provider:</a:t>
            </a:r>
          </a:p>
          <a:p>
            <a:pPr lvl="1"/>
            <a:r>
              <a:rPr lang="en-US" sz="1800" dirty="0">
                <a:solidFill>
                  <a:srgbClr val="04314B"/>
                </a:solidFill>
                <a:latin typeface="Aptos"/>
                <a:ea typeface="Calibri"/>
                <a:cs typeface="Calibri"/>
              </a:rPr>
              <a:t>Lucent Health receives the claim </a:t>
            </a:r>
          </a:p>
          <a:p>
            <a:pPr lvl="1"/>
            <a:r>
              <a:rPr lang="en-US" sz="1800" dirty="0">
                <a:solidFill>
                  <a:srgbClr val="04314B"/>
                </a:solidFill>
                <a:latin typeface="Aptos"/>
                <a:ea typeface="Calibri"/>
                <a:cs typeface="Calibri"/>
              </a:rPr>
              <a:t>6 Degrees Health makes sure your claim is processed fairly before you receive Explanation of Benefit</a:t>
            </a:r>
          </a:p>
          <a:p>
            <a:endParaRPr lang="en-US" sz="2400" dirty="0">
              <a:solidFill>
                <a:srgbClr val="221E1F"/>
              </a:solidFill>
              <a:latin typeface="Aptos" panose="020B0004020202020204" pitchFamily="34" charset="0"/>
              <a:cs typeface="Calibri"/>
            </a:endParaRPr>
          </a:p>
        </p:txBody>
      </p:sp>
      <p:sp>
        <p:nvSpPr>
          <p:cNvPr id="14" name="TextBox 13">
            <a:extLst>
              <a:ext uri="{FF2B5EF4-FFF2-40B4-BE49-F238E27FC236}">
                <a16:creationId xmlns:a16="http://schemas.microsoft.com/office/drawing/2014/main" id="{4C3E6CA9-57D4-BD93-FADA-1B3E6E47266E}"/>
              </a:ext>
            </a:extLst>
          </p:cNvPr>
          <p:cNvSpPr txBox="1"/>
          <p:nvPr/>
        </p:nvSpPr>
        <p:spPr>
          <a:xfrm>
            <a:off x="4208154" y="5346207"/>
            <a:ext cx="3843902" cy="1200329"/>
          </a:xfrm>
          <a:prstGeom prst="rect">
            <a:avLst/>
          </a:prstGeom>
          <a:noFill/>
        </p:spPr>
        <p:txBody>
          <a:bodyPr wrap="square" lIns="91440" tIns="45720" rIns="91440" bIns="45720" rtlCol="0" anchor="t">
            <a:spAutoFit/>
          </a:bodyPr>
          <a:lstStyle/>
          <a:p>
            <a:pPr algn="ctr"/>
            <a:r>
              <a:rPr lang="en-US" sz="2400" b="1" dirty="0">
                <a:solidFill>
                  <a:srgbClr val="04314B"/>
                </a:solidFill>
                <a:latin typeface="Aptos" panose="020B0004020202020204" pitchFamily="34" charset="0"/>
              </a:rPr>
              <a:t>Need Help?</a:t>
            </a:r>
            <a:r>
              <a:rPr lang="en-US" sz="2400" dirty="0">
                <a:solidFill>
                  <a:srgbClr val="04314B"/>
                </a:solidFill>
                <a:latin typeface="Aptos" panose="020B0004020202020204" pitchFamily="34" charset="0"/>
              </a:rPr>
              <a:t> Call the </a:t>
            </a:r>
            <a:r>
              <a:rPr lang="en-US" sz="2400" dirty="0">
                <a:solidFill>
                  <a:srgbClr val="04314B"/>
                </a:solidFill>
                <a:latin typeface="Aptos" panose="020B0004020202020204" pitchFamily="34" charset="0"/>
                <a:ea typeface="Calibri"/>
                <a:cs typeface="Calibri"/>
              </a:rPr>
              <a:t>Benefit Resource Center (BRC) at 888-350-0532</a:t>
            </a:r>
          </a:p>
        </p:txBody>
      </p:sp>
    </p:spTree>
    <p:extLst>
      <p:ext uri="{BB962C8B-B14F-4D97-AF65-F5344CB8AC3E}">
        <p14:creationId xmlns:p14="http://schemas.microsoft.com/office/powerpoint/2010/main" val="1499866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3F8E4-353D-7971-31E3-23DF8845885F}"/>
              </a:ext>
            </a:extLst>
          </p:cNvPr>
          <p:cNvSpPr>
            <a:spLocks noGrp="1"/>
          </p:cNvSpPr>
          <p:nvPr>
            <p:ph type="title"/>
          </p:nvPr>
        </p:nvSpPr>
        <p:spPr/>
        <p:txBody>
          <a:bodyPr/>
          <a:lstStyle/>
          <a:p>
            <a:r>
              <a:rPr lang="en-US" dirty="0"/>
              <a:t>First Stop Health	</a:t>
            </a:r>
          </a:p>
        </p:txBody>
      </p:sp>
      <p:sp>
        <p:nvSpPr>
          <p:cNvPr id="3" name="Content Placeholder 2">
            <a:extLst>
              <a:ext uri="{FF2B5EF4-FFF2-40B4-BE49-F238E27FC236}">
                <a16:creationId xmlns:a16="http://schemas.microsoft.com/office/drawing/2014/main" id="{0C869136-BC3B-61B4-D77C-F2D62FA921F2}"/>
              </a:ext>
            </a:extLst>
          </p:cNvPr>
          <p:cNvSpPr>
            <a:spLocks noGrp="1"/>
          </p:cNvSpPr>
          <p:nvPr>
            <p:ph idx="10"/>
          </p:nvPr>
        </p:nvSpPr>
        <p:spPr>
          <a:xfrm>
            <a:off x="1676401" y="1752600"/>
            <a:ext cx="6038850" cy="4162425"/>
          </a:xfrm>
        </p:spPr>
        <p:txBody>
          <a:bodyPr/>
          <a:lstStyle/>
          <a:p>
            <a:r>
              <a:rPr lang="en-US" dirty="0">
                <a:latin typeface="Aptos" panose="020B0004020202020204" pitchFamily="34" charset="0"/>
              </a:rPr>
              <a:t>Free Virtual Care with ALL medical plans</a:t>
            </a:r>
          </a:p>
          <a:p>
            <a:pPr marL="800100" lvl="2" indent="-342900"/>
            <a:r>
              <a:rPr lang="en-US" dirty="0">
                <a:latin typeface="Aptos" panose="020B0004020202020204" pitchFamily="34" charset="0"/>
              </a:rPr>
              <a:t>Free virtual primary care visits</a:t>
            </a:r>
          </a:p>
          <a:p>
            <a:pPr marL="800100" lvl="2" indent="-342900"/>
            <a:r>
              <a:rPr lang="en-US" dirty="0">
                <a:latin typeface="Aptos" panose="020B0004020202020204" pitchFamily="34" charset="0"/>
              </a:rPr>
              <a:t>Free virtual urgent care visits</a:t>
            </a:r>
          </a:p>
          <a:p>
            <a:pPr marL="800100" lvl="2" indent="-342900"/>
            <a:r>
              <a:rPr lang="en-US" dirty="0">
                <a:latin typeface="Aptos" panose="020B0004020202020204" pitchFamily="34" charset="0"/>
              </a:rPr>
              <a:t>Free virtual behavior health </a:t>
            </a:r>
          </a:p>
          <a:p>
            <a:pPr marL="800100" lvl="2" indent="-342900"/>
            <a:r>
              <a:rPr lang="en-US" dirty="0">
                <a:latin typeface="Aptos" panose="020B0004020202020204" pitchFamily="34" charset="0"/>
              </a:rPr>
              <a:t>Free disease management coaching</a:t>
            </a:r>
          </a:p>
          <a:p>
            <a:pPr marL="1200150" lvl="3" indent="-285750"/>
            <a:r>
              <a:rPr lang="en-US" dirty="0">
                <a:latin typeface="Aptos" panose="020B0004020202020204" pitchFamily="34" charset="0"/>
              </a:rPr>
              <a:t>Help manage weight		</a:t>
            </a:r>
          </a:p>
          <a:p>
            <a:pPr marL="1200150" lvl="3" indent="-285750"/>
            <a:r>
              <a:rPr lang="en-US" dirty="0">
                <a:latin typeface="Aptos" panose="020B0004020202020204" pitchFamily="34" charset="0"/>
              </a:rPr>
              <a:t>Improve heart health</a:t>
            </a:r>
          </a:p>
          <a:p>
            <a:pPr marL="1200150" lvl="3" indent="-285750"/>
            <a:r>
              <a:rPr lang="en-US" dirty="0">
                <a:latin typeface="Aptos" panose="020B0004020202020204" pitchFamily="34" charset="0"/>
              </a:rPr>
              <a:t>Quit nicotine products</a:t>
            </a:r>
          </a:p>
          <a:p>
            <a:pPr marL="1200150" lvl="3" indent="-285750"/>
            <a:r>
              <a:rPr lang="en-US" dirty="0">
                <a:latin typeface="Aptos" panose="020B0004020202020204" pitchFamily="34" charset="0"/>
              </a:rPr>
              <a:t>Get better sleep</a:t>
            </a:r>
          </a:p>
          <a:p>
            <a:pPr marL="1200150" lvl="3" indent="-285750"/>
            <a:r>
              <a:rPr lang="en-US" dirty="0">
                <a:latin typeface="Aptos" panose="020B0004020202020204" pitchFamily="34" charset="0"/>
              </a:rPr>
              <a:t>Manage Diabetes</a:t>
            </a:r>
          </a:p>
          <a:p>
            <a:pPr marL="0" lvl="3" indent="0">
              <a:spcBef>
                <a:spcPts val="1500"/>
              </a:spcBef>
              <a:buNone/>
            </a:pPr>
            <a:r>
              <a:rPr lang="en-US" sz="2000" b="1" dirty="0">
                <a:latin typeface="Aptos" panose="020B0004020202020204" pitchFamily="34" charset="0"/>
              </a:rPr>
              <a:t>And the best part is First Stop Health covers </a:t>
            </a:r>
            <a:r>
              <a:rPr lang="en-US" sz="2000" b="1" u="sng" dirty="0">
                <a:latin typeface="Aptos" panose="020B0004020202020204" pitchFamily="34" charset="0"/>
              </a:rPr>
              <a:t>all</a:t>
            </a:r>
            <a:r>
              <a:rPr lang="en-US" sz="2000" b="1" dirty="0">
                <a:latin typeface="Aptos" panose="020B0004020202020204" pitchFamily="34" charset="0"/>
              </a:rPr>
              <a:t> household members, regardless of enrollment status! </a:t>
            </a:r>
          </a:p>
        </p:txBody>
      </p:sp>
      <p:pic>
        <p:nvPicPr>
          <p:cNvPr id="7" name="Picture 6">
            <a:extLst>
              <a:ext uri="{FF2B5EF4-FFF2-40B4-BE49-F238E27FC236}">
                <a16:creationId xmlns:a16="http://schemas.microsoft.com/office/drawing/2014/main" id="{555659FF-C818-9066-245A-F00D2222AE9D}"/>
              </a:ext>
            </a:extLst>
          </p:cNvPr>
          <p:cNvPicPr>
            <a:picLocks noChangeAspect="1"/>
          </p:cNvPicPr>
          <p:nvPr/>
        </p:nvPicPr>
        <p:blipFill>
          <a:blip r:embed="rId2"/>
          <a:stretch>
            <a:fillRect/>
          </a:stretch>
        </p:blipFill>
        <p:spPr>
          <a:xfrm>
            <a:off x="7715251" y="2452688"/>
            <a:ext cx="4073765" cy="3228975"/>
          </a:xfrm>
          <a:prstGeom prst="rect">
            <a:avLst/>
          </a:prstGeom>
        </p:spPr>
      </p:pic>
      <p:pic>
        <p:nvPicPr>
          <p:cNvPr id="9" name="Picture 8">
            <a:extLst>
              <a:ext uri="{FF2B5EF4-FFF2-40B4-BE49-F238E27FC236}">
                <a16:creationId xmlns:a16="http://schemas.microsoft.com/office/drawing/2014/main" id="{053A6BDD-160B-0EFC-8ADE-874A0B6D7934}"/>
              </a:ext>
            </a:extLst>
          </p:cNvPr>
          <p:cNvPicPr>
            <a:picLocks noChangeAspect="1"/>
          </p:cNvPicPr>
          <p:nvPr/>
        </p:nvPicPr>
        <p:blipFill>
          <a:blip r:embed="rId3"/>
          <a:stretch>
            <a:fillRect/>
          </a:stretch>
        </p:blipFill>
        <p:spPr>
          <a:xfrm>
            <a:off x="8170036" y="1824324"/>
            <a:ext cx="2993935" cy="497395"/>
          </a:xfrm>
          <a:prstGeom prst="rect">
            <a:avLst/>
          </a:prstGeom>
        </p:spPr>
      </p:pic>
    </p:spTree>
    <p:extLst>
      <p:ext uri="{BB962C8B-B14F-4D97-AF65-F5344CB8AC3E}">
        <p14:creationId xmlns:p14="http://schemas.microsoft.com/office/powerpoint/2010/main" val="481717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D153A-39B6-6D54-18A6-EC7F50B1DC6A}"/>
              </a:ext>
            </a:extLst>
          </p:cNvPr>
          <p:cNvSpPr>
            <a:spLocks noGrp="1"/>
          </p:cNvSpPr>
          <p:nvPr>
            <p:ph type="title"/>
          </p:nvPr>
        </p:nvSpPr>
        <p:spPr/>
        <p:txBody>
          <a:bodyPr/>
          <a:lstStyle/>
          <a:p>
            <a:r>
              <a:rPr lang="en-US" dirty="0"/>
              <a:t>Virta &amp; Hinge Health	</a:t>
            </a:r>
          </a:p>
        </p:txBody>
      </p:sp>
      <p:sp>
        <p:nvSpPr>
          <p:cNvPr id="3" name="Content Placeholder 2">
            <a:extLst>
              <a:ext uri="{FF2B5EF4-FFF2-40B4-BE49-F238E27FC236}">
                <a16:creationId xmlns:a16="http://schemas.microsoft.com/office/drawing/2014/main" id="{9105A23F-FF20-9AC8-35FC-410495000812}"/>
              </a:ext>
            </a:extLst>
          </p:cNvPr>
          <p:cNvSpPr>
            <a:spLocks noGrp="1"/>
          </p:cNvSpPr>
          <p:nvPr>
            <p:ph idx="10"/>
          </p:nvPr>
        </p:nvSpPr>
        <p:spPr>
          <a:xfrm>
            <a:off x="1925955" y="1619798"/>
            <a:ext cx="9065895" cy="580275"/>
          </a:xfrm>
        </p:spPr>
        <p:txBody>
          <a:bodyPr/>
          <a:lstStyle/>
          <a:p>
            <a:pPr algn="ctr"/>
            <a:r>
              <a:rPr lang="en-US" dirty="0">
                <a:latin typeface="Aptos" panose="020B0004020202020204" pitchFamily="34" charset="0"/>
              </a:rPr>
              <a:t>Employees who enroll in a Trilogy Health Plan also receive access to Virta and Hinge Health for FREE! </a:t>
            </a:r>
          </a:p>
          <a:p>
            <a:pPr algn="ctr"/>
            <a:endParaRPr lang="en-US" dirty="0"/>
          </a:p>
        </p:txBody>
      </p:sp>
      <p:sp>
        <p:nvSpPr>
          <p:cNvPr id="4" name="TextBox 3">
            <a:extLst>
              <a:ext uri="{FF2B5EF4-FFF2-40B4-BE49-F238E27FC236}">
                <a16:creationId xmlns:a16="http://schemas.microsoft.com/office/drawing/2014/main" id="{91335406-487C-27C9-2F68-EF00BB2969D2}"/>
              </a:ext>
            </a:extLst>
          </p:cNvPr>
          <p:cNvSpPr txBox="1"/>
          <p:nvPr/>
        </p:nvSpPr>
        <p:spPr>
          <a:xfrm>
            <a:off x="2011679" y="2221992"/>
            <a:ext cx="4246245" cy="3016210"/>
          </a:xfrm>
          <a:prstGeom prst="rect">
            <a:avLst/>
          </a:prstGeom>
          <a:noFill/>
        </p:spPr>
        <p:txBody>
          <a:bodyPr wrap="square" rtlCol="0">
            <a:spAutoFit/>
          </a:bodyPr>
          <a:lstStyle/>
          <a:p>
            <a:r>
              <a:rPr lang="en-US" sz="2800" dirty="0">
                <a:solidFill>
                  <a:srgbClr val="87B47A"/>
                </a:solidFill>
                <a:latin typeface="Aptos" panose="020B0004020202020204" pitchFamily="34" charset="0"/>
              </a:rPr>
              <a:t>Virta</a:t>
            </a:r>
          </a:p>
          <a:p>
            <a:r>
              <a:rPr lang="en-US" dirty="0">
                <a:latin typeface="Aptos" panose="020B0004020202020204" pitchFamily="34" charset="0"/>
              </a:rPr>
              <a:t>	 </a:t>
            </a:r>
            <a:r>
              <a:rPr lang="en-US" dirty="0">
                <a:solidFill>
                  <a:srgbClr val="04314B"/>
                </a:solidFill>
                <a:latin typeface="Aptos" panose="020B0004020202020204" pitchFamily="34" charset="0"/>
              </a:rPr>
              <a:t>This program is available to medically enrolled employees and dependents with type 2 diabetes, prediabetes, or a BMI over 25 who are interested in safe, sustainable weight loss. Virta’s goal is to support participants in achieving their weight loss objectives, reducing medication use, and lowering overall healthcare costs.</a:t>
            </a:r>
          </a:p>
        </p:txBody>
      </p:sp>
      <p:sp>
        <p:nvSpPr>
          <p:cNvPr id="5" name="TextBox 4">
            <a:extLst>
              <a:ext uri="{FF2B5EF4-FFF2-40B4-BE49-F238E27FC236}">
                <a16:creationId xmlns:a16="http://schemas.microsoft.com/office/drawing/2014/main" id="{4D0AF4ED-709A-B487-6641-8B7BD06BEA7A}"/>
              </a:ext>
            </a:extLst>
          </p:cNvPr>
          <p:cNvSpPr txBox="1"/>
          <p:nvPr/>
        </p:nvSpPr>
        <p:spPr>
          <a:xfrm>
            <a:off x="6934199" y="2221992"/>
            <a:ext cx="4797551" cy="3293209"/>
          </a:xfrm>
          <a:prstGeom prst="rect">
            <a:avLst/>
          </a:prstGeom>
          <a:noFill/>
        </p:spPr>
        <p:txBody>
          <a:bodyPr wrap="square" rtlCol="0">
            <a:spAutoFit/>
          </a:bodyPr>
          <a:lstStyle/>
          <a:p>
            <a:r>
              <a:rPr lang="en-US" sz="2800" dirty="0">
                <a:solidFill>
                  <a:srgbClr val="87B47A"/>
                </a:solidFill>
                <a:latin typeface="Aptos" panose="020B0004020202020204" pitchFamily="34" charset="0"/>
              </a:rPr>
              <a:t>Hinge Health </a:t>
            </a:r>
            <a:endParaRPr lang="en-US" dirty="0">
              <a:solidFill>
                <a:srgbClr val="87B47A"/>
              </a:solidFill>
              <a:latin typeface="Aptos" panose="020B0004020202020204" pitchFamily="34" charset="0"/>
            </a:endParaRPr>
          </a:p>
          <a:p>
            <a:r>
              <a:rPr lang="en-US" dirty="0">
                <a:solidFill>
                  <a:srgbClr val="87B47A"/>
                </a:solidFill>
                <a:latin typeface="Aptos" panose="020B0004020202020204" pitchFamily="34" charset="0"/>
              </a:rPr>
              <a:t>	</a:t>
            </a:r>
            <a:r>
              <a:rPr lang="en-US" dirty="0">
                <a:solidFill>
                  <a:srgbClr val="04314B"/>
                </a:solidFill>
                <a:latin typeface="Aptos" panose="020B0004020202020204" pitchFamily="34" charset="0"/>
              </a:rPr>
              <a:t>This program is a digital musculoskeletal clinic offering preventive care, acute and chronic therapy, and post-surgical recovery support. Hinge Health provides unlimited access to a team of licensed clinicians and specialists, including orthopedic surgeons, nurses, nutritionists, and board-certified health coaches. The program is offered at no cost to participants, with no copays and no need for in-person office visits.</a:t>
            </a:r>
          </a:p>
        </p:txBody>
      </p:sp>
      <p:pic>
        <p:nvPicPr>
          <p:cNvPr id="7" name="Picture 6">
            <a:extLst>
              <a:ext uri="{FF2B5EF4-FFF2-40B4-BE49-F238E27FC236}">
                <a16:creationId xmlns:a16="http://schemas.microsoft.com/office/drawing/2014/main" id="{B352AC57-DE32-69DD-F20B-682B720FA14C}"/>
              </a:ext>
            </a:extLst>
          </p:cNvPr>
          <p:cNvPicPr>
            <a:picLocks noChangeAspect="1"/>
          </p:cNvPicPr>
          <p:nvPr/>
        </p:nvPicPr>
        <p:blipFill>
          <a:blip r:embed="rId2"/>
          <a:stretch>
            <a:fillRect/>
          </a:stretch>
        </p:blipFill>
        <p:spPr>
          <a:xfrm>
            <a:off x="2522663" y="5618324"/>
            <a:ext cx="2131364" cy="763081"/>
          </a:xfrm>
          <a:prstGeom prst="rect">
            <a:avLst/>
          </a:prstGeom>
        </p:spPr>
      </p:pic>
      <p:pic>
        <p:nvPicPr>
          <p:cNvPr id="9" name="Picture 8">
            <a:extLst>
              <a:ext uri="{FF2B5EF4-FFF2-40B4-BE49-F238E27FC236}">
                <a16:creationId xmlns:a16="http://schemas.microsoft.com/office/drawing/2014/main" id="{F55CE1ED-C8F4-34D3-6450-6845AC835F4C}"/>
              </a:ext>
            </a:extLst>
          </p:cNvPr>
          <p:cNvPicPr>
            <a:picLocks noChangeAspect="1"/>
          </p:cNvPicPr>
          <p:nvPr/>
        </p:nvPicPr>
        <p:blipFill>
          <a:blip r:embed="rId3"/>
          <a:stretch>
            <a:fillRect/>
          </a:stretch>
        </p:blipFill>
        <p:spPr>
          <a:xfrm>
            <a:off x="7952562" y="5618324"/>
            <a:ext cx="2131364" cy="762597"/>
          </a:xfrm>
          <a:prstGeom prst="rect">
            <a:avLst/>
          </a:prstGeom>
        </p:spPr>
      </p:pic>
    </p:spTree>
    <p:extLst>
      <p:ext uri="{BB962C8B-B14F-4D97-AF65-F5344CB8AC3E}">
        <p14:creationId xmlns:p14="http://schemas.microsoft.com/office/powerpoint/2010/main" val="2810901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3B8AD-FF56-7FF8-2B3A-6269A4A0C157}"/>
              </a:ext>
            </a:extLst>
          </p:cNvPr>
          <p:cNvSpPr>
            <a:spLocks noGrp="1"/>
          </p:cNvSpPr>
          <p:nvPr>
            <p:ph type="title"/>
          </p:nvPr>
        </p:nvSpPr>
        <p:spPr>
          <a:xfrm>
            <a:off x="1676400" y="-2"/>
            <a:ext cx="6162675" cy="1409702"/>
          </a:xfrm>
        </p:spPr>
        <p:txBody>
          <a:bodyPr/>
          <a:lstStyle/>
          <a:p>
            <a:r>
              <a:rPr lang="en-US" dirty="0"/>
              <a:t>Health Savings Accounts</a:t>
            </a:r>
          </a:p>
        </p:txBody>
      </p:sp>
      <p:sp>
        <p:nvSpPr>
          <p:cNvPr id="4" name="Rectangle 1">
            <a:extLst>
              <a:ext uri="{FF2B5EF4-FFF2-40B4-BE49-F238E27FC236}">
                <a16:creationId xmlns:a16="http://schemas.microsoft.com/office/drawing/2014/main" id="{20446B66-6965-2F0C-3475-D4A703439BA9}"/>
              </a:ext>
            </a:extLst>
          </p:cNvPr>
          <p:cNvSpPr>
            <a:spLocks noGrp="1" noChangeArrowheads="1"/>
          </p:cNvSpPr>
          <p:nvPr>
            <p:ph idx="10"/>
          </p:nvPr>
        </p:nvSpPr>
        <p:spPr bwMode="auto">
          <a:xfrm>
            <a:off x="1676400" y="1718131"/>
            <a:ext cx="103251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buFontTx/>
              <a:buChar char="•"/>
            </a:pPr>
            <a:r>
              <a:rPr lang="en-US" altLang="en-US" sz="1800" dirty="0">
                <a:latin typeface="Aptos" panose="020B0004020202020204" pitchFamily="34" charset="0"/>
              </a:rPr>
              <a:t>Health Savings Account is administered through Bank of America:</a:t>
            </a:r>
          </a:p>
          <a:p>
            <a:pPr lvl="1" eaLnBrk="0" fontAlgn="base" hangingPunct="0">
              <a:lnSpc>
                <a:spcPct val="100000"/>
              </a:lnSpc>
              <a:spcBef>
                <a:spcPct val="0"/>
              </a:spcBef>
              <a:spcAft>
                <a:spcPct val="0"/>
              </a:spcAft>
              <a:buFontTx/>
              <a:buChar char="•"/>
            </a:pPr>
            <a:r>
              <a:rPr lang="en-US" altLang="en-US" sz="1600" dirty="0">
                <a:latin typeface="Aptos" panose="020B0004020202020204" pitchFamily="34" charset="0"/>
              </a:rPr>
              <a:t>Employees have multiple options for their Kingston HSA:</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Roll over existing balances to Bank of America</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Maintain funds in the Kingston account (fees may apply)</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Spend down the account prior to March 29, 2026</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1800" dirty="0">
                <a:latin typeface="Aptos" panose="020B0004020202020204" pitchFamily="34" charset="0"/>
              </a:rPr>
              <a:t>Dollar-for-dollar company match:</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Up to $500 for Employee Only and Employee + Spouse coverage</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Up to $1,200 for Employee + Children and Family coverage</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Spread evenly over 52 pay periods</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1800" dirty="0">
                <a:latin typeface="Aptos" panose="020B0004020202020204" pitchFamily="34" charset="0"/>
              </a:rPr>
              <a:t>Employee contribution limits are:</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$4,400 for Employee Only coverage</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$8,750 for all other coverage levels</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If age 55+ during 2026, you may contribute an additional $1,000</a:t>
            </a:r>
          </a:p>
          <a:p>
            <a:pPr lvl="0" eaLnBrk="0" fontAlgn="base" hangingPunct="0">
              <a:lnSpc>
                <a:spcPct val="100000"/>
              </a:lnSpc>
              <a:spcBef>
                <a:spcPct val="0"/>
              </a:spcBef>
              <a:spcAft>
                <a:spcPct val="0"/>
              </a:spcAft>
              <a:buFontTx/>
              <a:buChar char="•"/>
            </a:pPr>
            <a:r>
              <a:rPr lang="en-US" altLang="en-US" sz="1800" dirty="0">
                <a:latin typeface="Aptos" panose="020B0004020202020204" pitchFamily="34" charset="0"/>
              </a:rPr>
              <a:t>Proper elections will help avoid tax complications:</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Employees are encouraged to contact the Benefit Resource Center (BRC) at 888-350-0532 for assistance with HSA contribution limits or questions</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Employees must account for any contributions made under Kingston HSA plans</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Employees must subtract employer contributions from the IRS maximum contribution limits</a:t>
            </a:r>
          </a:p>
          <a:p>
            <a:pPr lvl="3" eaLnBrk="0" fontAlgn="base" hangingPunct="0">
              <a:lnSpc>
                <a:spcPct val="100000"/>
              </a:lnSpc>
              <a:spcBef>
                <a:spcPct val="0"/>
              </a:spcBef>
              <a:spcAft>
                <a:spcPct val="0"/>
              </a:spcAft>
              <a:buFontTx/>
              <a:buChar char="•"/>
            </a:pPr>
            <a:r>
              <a:rPr lang="en-US" altLang="en-US" sz="1600" dirty="0">
                <a:latin typeface="Aptos" panose="020B0004020202020204" pitchFamily="34" charset="0"/>
              </a:rPr>
              <a:t>Open enrollment contributions may be adjusted to adhere with IRS guidelines</a:t>
            </a:r>
          </a:p>
          <a:p>
            <a:pPr lvl="3" eaLnBrk="0" fontAlgn="base" hangingPunct="0">
              <a:lnSpc>
                <a:spcPct val="100000"/>
              </a:lnSpc>
              <a:spcBef>
                <a:spcPct val="0"/>
              </a:spcBef>
              <a:spcAft>
                <a:spcPct val="0"/>
              </a:spcAft>
              <a:buFontTx/>
              <a:buChar char="•"/>
            </a:pPr>
            <a:endParaRPr lang="en-US" sz="800" b="1" dirty="0">
              <a:latin typeface="Aptos" panose="020B0004020202020204" pitchFamily="34" charset="0"/>
            </a:endParaRPr>
          </a:p>
        </p:txBody>
      </p:sp>
      <p:pic>
        <p:nvPicPr>
          <p:cNvPr id="8" name="Picture 7">
            <a:extLst>
              <a:ext uri="{FF2B5EF4-FFF2-40B4-BE49-F238E27FC236}">
                <a16:creationId xmlns:a16="http://schemas.microsoft.com/office/drawing/2014/main" id="{01DA2E8D-8AFD-98FD-CA2A-33258F5A4D9C}"/>
              </a:ext>
            </a:extLst>
          </p:cNvPr>
          <p:cNvPicPr>
            <a:picLocks noChangeAspect="1"/>
          </p:cNvPicPr>
          <p:nvPr/>
        </p:nvPicPr>
        <p:blipFill>
          <a:blip r:embed="rId2"/>
          <a:stretch>
            <a:fillRect/>
          </a:stretch>
        </p:blipFill>
        <p:spPr>
          <a:xfrm>
            <a:off x="9623995" y="280695"/>
            <a:ext cx="1928690" cy="934899"/>
          </a:xfrm>
          <a:prstGeom prst="rect">
            <a:avLst/>
          </a:prstGeom>
        </p:spPr>
      </p:pic>
    </p:spTree>
    <p:extLst>
      <p:ext uri="{BB962C8B-B14F-4D97-AF65-F5344CB8AC3E}">
        <p14:creationId xmlns:p14="http://schemas.microsoft.com/office/powerpoint/2010/main" val="1242489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D27B1-767B-D0AC-E84D-2550EB94C8C1}"/>
              </a:ext>
            </a:extLst>
          </p:cNvPr>
          <p:cNvSpPr>
            <a:spLocks noGrp="1"/>
          </p:cNvSpPr>
          <p:nvPr>
            <p:ph type="title"/>
          </p:nvPr>
        </p:nvSpPr>
        <p:spPr/>
        <p:txBody>
          <a:bodyPr/>
          <a:lstStyle/>
          <a:p>
            <a:r>
              <a:rPr lang="en-US" dirty="0"/>
              <a:t>Dependent Care Flexible Spending Account</a:t>
            </a:r>
          </a:p>
        </p:txBody>
      </p:sp>
      <p:sp>
        <p:nvSpPr>
          <p:cNvPr id="3" name="Content Placeholder 2">
            <a:extLst>
              <a:ext uri="{FF2B5EF4-FFF2-40B4-BE49-F238E27FC236}">
                <a16:creationId xmlns:a16="http://schemas.microsoft.com/office/drawing/2014/main" id="{D0A3B1E7-C851-A669-22D8-8A2898BB61E9}"/>
              </a:ext>
            </a:extLst>
          </p:cNvPr>
          <p:cNvSpPr>
            <a:spLocks noGrp="1"/>
          </p:cNvSpPr>
          <p:nvPr>
            <p:ph idx="10"/>
          </p:nvPr>
        </p:nvSpPr>
        <p:spPr/>
        <p:txBody>
          <a:bodyPr/>
          <a:lstStyle/>
          <a:p>
            <a:pPr marL="342900" indent="-342900">
              <a:buFont typeface="Arial" panose="020B0604020202020204" pitchFamily="34" charset="0"/>
              <a:buChar char="•"/>
            </a:pPr>
            <a:r>
              <a:rPr lang="en-US" b="0" dirty="0">
                <a:latin typeface="Aptos" panose="020B0004020202020204" pitchFamily="34" charset="0"/>
              </a:rPr>
              <a:t>The Dependent Care Flexible Spending Account (DCFSA) helps cover eligible child and elder care expenses for dependents. Eligible children must be under age 13. This program allows employees to pay for qualified care expenses using tax-free contributions, such as day care, summer camps, etc.</a:t>
            </a:r>
          </a:p>
          <a:p>
            <a:pPr marL="342900" indent="-342900">
              <a:buFont typeface="Arial" panose="020B0604020202020204" pitchFamily="34" charset="0"/>
              <a:buChar char="•"/>
            </a:pPr>
            <a:r>
              <a:rPr lang="en-US" b="0" dirty="0">
                <a:latin typeface="Aptos" panose="020B0004020202020204" pitchFamily="34" charset="0"/>
              </a:rPr>
              <a:t>Families may contribute up to $7,500 per year to a DCFSA, or $3,750 per year for those who are married and file separately.</a:t>
            </a:r>
          </a:p>
          <a:p>
            <a:pPr marL="342900" indent="-342900">
              <a:buFont typeface="Arial" panose="020B0604020202020204" pitchFamily="34" charset="0"/>
              <a:buChar char="•"/>
            </a:pPr>
            <a:r>
              <a:rPr lang="en-US" b="0" dirty="0">
                <a:latin typeface="Aptos" panose="020B0004020202020204" pitchFamily="34" charset="0"/>
              </a:rPr>
              <a:t>DCFSA funds are subject to the “use it or lose it” rule. Contributions may be used for eligible expenses incurred between March 29, 2026, and March 15, 2027. Claims for these expenses must be submitted no later than March 31, 2027.</a:t>
            </a:r>
          </a:p>
          <a:p>
            <a:pPr marL="342900" indent="-342900">
              <a:buFont typeface="Arial" panose="020B0604020202020204" pitchFamily="34" charset="0"/>
              <a:buChar char="•"/>
            </a:pPr>
            <a:r>
              <a:rPr lang="en-US" b="0" dirty="0">
                <a:latin typeface="Aptos" panose="020B0004020202020204" pitchFamily="34" charset="0"/>
              </a:rPr>
              <a:t>Please note: Trilogy does not offer a Healthcare Flexible Spending Account (HCFSA). The DCFSA may only be used for eligible child and elder care expenses.</a:t>
            </a:r>
          </a:p>
          <a:p>
            <a:endParaRPr lang="en-US" dirty="0"/>
          </a:p>
        </p:txBody>
      </p:sp>
    </p:spTree>
    <p:extLst>
      <p:ext uri="{BB962C8B-B14F-4D97-AF65-F5344CB8AC3E}">
        <p14:creationId xmlns:p14="http://schemas.microsoft.com/office/powerpoint/2010/main" val="4202660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5CFF4-264D-3770-A8D4-16332D0EB793}"/>
              </a:ext>
            </a:extLst>
          </p:cNvPr>
          <p:cNvSpPr>
            <a:spLocks noGrp="1"/>
          </p:cNvSpPr>
          <p:nvPr>
            <p:ph type="title"/>
          </p:nvPr>
        </p:nvSpPr>
        <p:spPr/>
        <p:txBody>
          <a:bodyPr/>
          <a:lstStyle/>
          <a:p>
            <a:r>
              <a:rPr lang="en-US" dirty="0"/>
              <a:t>Dental &amp; Vision</a:t>
            </a:r>
          </a:p>
        </p:txBody>
      </p:sp>
      <p:sp>
        <p:nvSpPr>
          <p:cNvPr id="3" name="Content Placeholder 2">
            <a:extLst>
              <a:ext uri="{FF2B5EF4-FFF2-40B4-BE49-F238E27FC236}">
                <a16:creationId xmlns:a16="http://schemas.microsoft.com/office/drawing/2014/main" id="{D5EEA78E-A890-D8E0-D230-E776DBA9BF70}"/>
              </a:ext>
            </a:extLst>
          </p:cNvPr>
          <p:cNvSpPr>
            <a:spLocks noGrp="1"/>
          </p:cNvSpPr>
          <p:nvPr>
            <p:ph idx="10"/>
          </p:nvPr>
        </p:nvSpPr>
        <p:spPr>
          <a:xfrm>
            <a:off x="1897381" y="1729197"/>
            <a:ext cx="4198619" cy="4797044"/>
          </a:xfrm>
        </p:spPr>
        <p:txBody>
          <a:bodyPr/>
          <a:lstStyle/>
          <a:p>
            <a:r>
              <a:rPr lang="en-US" sz="1800" b="0" dirty="0">
                <a:latin typeface="Aptos" panose="020B0004020202020204" pitchFamily="34" charset="0"/>
              </a:rPr>
              <a:t>Trilogy’s dental plan offers lower premiums and increased annual maximum, doubling from $1,000 to $2,000 per year.</a:t>
            </a:r>
          </a:p>
          <a:p>
            <a:r>
              <a:rPr lang="en-US" sz="1800" b="0" dirty="0">
                <a:latin typeface="Aptos" panose="020B0004020202020204" pitchFamily="34" charset="0"/>
              </a:rPr>
              <a:t>Premiums are based on an employee only, Employee + One or a Family coverage.</a:t>
            </a:r>
          </a:p>
        </p:txBody>
      </p:sp>
      <p:pic>
        <p:nvPicPr>
          <p:cNvPr id="5" name="Picture 4">
            <a:extLst>
              <a:ext uri="{FF2B5EF4-FFF2-40B4-BE49-F238E27FC236}">
                <a16:creationId xmlns:a16="http://schemas.microsoft.com/office/drawing/2014/main" id="{CA0327F4-9F2E-3D5A-A5C3-81D46612A5B8}"/>
              </a:ext>
            </a:extLst>
          </p:cNvPr>
          <p:cNvPicPr>
            <a:picLocks noChangeAspect="1"/>
          </p:cNvPicPr>
          <p:nvPr/>
        </p:nvPicPr>
        <p:blipFill>
          <a:blip r:embed="rId2"/>
          <a:stretch>
            <a:fillRect/>
          </a:stretch>
        </p:blipFill>
        <p:spPr>
          <a:xfrm>
            <a:off x="7384178" y="317064"/>
            <a:ext cx="3826747" cy="3957745"/>
          </a:xfrm>
          <a:prstGeom prst="rect">
            <a:avLst/>
          </a:prstGeom>
        </p:spPr>
      </p:pic>
      <p:pic>
        <p:nvPicPr>
          <p:cNvPr id="7" name="Picture 6">
            <a:extLst>
              <a:ext uri="{FF2B5EF4-FFF2-40B4-BE49-F238E27FC236}">
                <a16:creationId xmlns:a16="http://schemas.microsoft.com/office/drawing/2014/main" id="{2F02318C-8ED7-9EBE-A7AC-03BC4885F76C}"/>
              </a:ext>
            </a:extLst>
          </p:cNvPr>
          <p:cNvPicPr>
            <a:picLocks noChangeAspect="1"/>
          </p:cNvPicPr>
          <p:nvPr/>
        </p:nvPicPr>
        <p:blipFill>
          <a:blip r:embed="rId3"/>
          <a:stretch>
            <a:fillRect/>
          </a:stretch>
        </p:blipFill>
        <p:spPr>
          <a:xfrm>
            <a:off x="1897381" y="4094894"/>
            <a:ext cx="4551044" cy="2383550"/>
          </a:xfrm>
          <a:prstGeom prst="rect">
            <a:avLst/>
          </a:prstGeom>
        </p:spPr>
      </p:pic>
      <p:sp>
        <p:nvSpPr>
          <p:cNvPr id="8" name="TextBox 7">
            <a:extLst>
              <a:ext uri="{FF2B5EF4-FFF2-40B4-BE49-F238E27FC236}">
                <a16:creationId xmlns:a16="http://schemas.microsoft.com/office/drawing/2014/main" id="{31A89806-451D-603C-C3E4-D08792B40533}"/>
              </a:ext>
            </a:extLst>
          </p:cNvPr>
          <p:cNvSpPr txBox="1"/>
          <p:nvPr/>
        </p:nvSpPr>
        <p:spPr>
          <a:xfrm>
            <a:off x="7174628" y="4274809"/>
            <a:ext cx="4731622" cy="2031325"/>
          </a:xfrm>
          <a:prstGeom prst="rect">
            <a:avLst/>
          </a:prstGeom>
          <a:noFill/>
        </p:spPr>
        <p:txBody>
          <a:bodyPr wrap="square" rtlCol="0">
            <a:spAutoFit/>
          </a:bodyPr>
          <a:lstStyle/>
          <a:p>
            <a:r>
              <a:rPr lang="en-US" dirty="0">
                <a:solidFill>
                  <a:srgbClr val="04314B"/>
                </a:solidFill>
                <a:latin typeface="Aptos" panose="020B0004020202020204" pitchFamily="34" charset="0"/>
              </a:rPr>
              <a:t>Trilogy’s vision plan offers access to two provider networks, allowing employees to choose between VSP or Davis. </a:t>
            </a:r>
          </a:p>
          <a:p>
            <a:endParaRPr lang="en-US" dirty="0">
              <a:solidFill>
                <a:srgbClr val="04314B"/>
              </a:solidFill>
              <a:latin typeface="Aptos" panose="020B0004020202020204" pitchFamily="34" charset="0"/>
            </a:endParaRPr>
          </a:p>
          <a:p>
            <a:r>
              <a:rPr lang="en-US" dirty="0">
                <a:solidFill>
                  <a:srgbClr val="04314B"/>
                </a:solidFill>
                <a:latin typeface="Aptos" panose="020B0004020202020204" pitchFamily="34" charset="0"/>
              </a:rPr>
              <a:t>Lower premiums across all coverage levels, which are structured as Employee Only or Family coverage.</a:t>
            </a:r>
          </a:p>
        </p:txBody>
      </p:sp>
    </p:spTree>
    <p:extLst>
      <p:ext uri="{BB962C8B-B14F-4D97-AF65-F5344CB8AC3E}">
        <p14:creationId xmlns:p14="http://schemas.microsoft.com/office/powerpoint/2010/main" val="597998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38D19-1B44-F7E0-2B27-32A75C7F14DC}"/>
              </a:ext>
            </a:extLst>
          </p:cNvPr>
          <p:cNvSpPr>
            <a:spLocks noGrp="1"/>
          </p:cNvSpPr>
          <p:nvPr>
            <p:ph type="title"/>
          </p:nvPr>
        </p:nvSpPr>
        <p:spPr/>
        <p:txBody>
          <a:bodyPr/>
          <a:lstStyle/>
          <a:p>
            <a:r>
              <a:rPr lang="en-US" dirty="0"/>
              <a:t>Voluntary Life and AD&amp;D </a:t>
            </a:r>
          </a:p>
        </p:txBody>
      </p:sp>
      <p:pic>
        <p:nvPicPr>
          <p:cNvPr id="5" name="Content Placeholder 4">
            <a:extLst>
              <a:ext uri="{FF2B5EF4-FFF2-40B4-BE49-F238E27FC236}">
                <a16:creationId xmlns:a16="http://schemas.microsoft.com/office/drawing/2014/main" id="{2306B9D7-4B99-E9B6-1D58-217051A16D05}"/>
              </a:ext>
            </a:extLst>
          </p:cNvPr>
          <p:cNvPicPr>
            <a:picLocks noGrp="1" noChangeAspect="1"/>
          </p:cNvPicPr>
          <p:nvPr>
            <p:ph idx="10"/>
          </p:nvPr>
        </p:nvPicPr>
        <p:blipFill>
          <a:blip r:embed="rId2"/>
          <a:stretch>
            <a:fillRect/>
          </a:stretch>
        </p:blipFill>
        <p:spPr>
          <a:xfrm>
            <a:off x="6408249" y="1855024"/>
            <a:ext cx="5431462" cy="2431226"/>
          </a:xfrm>
          <a:prstGeom prst="rect">
            <a:avLst/>
          </a:prstGeom>
        </p:spPr>
      </p:pic>
      <p:pic>
        <p:nvPicPr>
          <p:cNvPr id="9" name="Picture 8">
            <a:extLst>
              <a:ext uri="{FF2B5EF4-FFF2-40B4-BE49-F238E27FC236}">
                <a16:creationId xmlns:a16="http://schemas.microsoft.com/office/drawing/2014/main" id="{6F6F2335-F508-C545-4860-D513AB9FA145}"/>
              </a:ext>
            </a:extLst>
          </p:cNvPr>
          <p:cNvPicPr>
            <a:picLocks noChangeAspect="1"/>
          </p:cNvPicPr>
          <p:nvPr/>
        </p:nvPicPr>
        <p:blipFill>
          <a:blip r:embed="rId3"/>
          <a:stretch>
            <a:fillRect/>
          </a:stretch>
        </p:blipFill>
        <p:spPr>
          <a:xfrm>
            <a:off x="9029700" y="252700"/>
            <a:ext cx="2702051" cy="767509"/>
          </a:xfrm>
          <a:prstGeom prst="rect">
            <a:avLst/>
          </a:prstGeom>
        </p:spPr>
      </p:pic>
      <p:sp>
        <p:nvSpPr>
          <p:cNvPr id="10" name="TextBox 9">
            <a:extLst>
              <a:ext uri="{FF2B5EF4-FFF2-40B4-BE49-F238E27FC236}">
                <a16:creationId xmlns:a16="http://schemas.microsoft.com/office/drawing/2014/main" id="{657B3320-139A-11EF-58E4-7AA56BAB5EF4}"/>
              </a:ext>
            </a:extLst>
          </p:cNvPr>
          <p:cNvSpPr txBox="1"/>
          <p:nvPr/>
        </p:nvSpPr>
        <p:spPr>
          <a:xfrm>
            <a:off x="1853001" y="1775976"/>
            <a:ext cx="4015591" cy="4247317"/>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4314B"/>
                </a:solidFill>
                <a:latin typeface="Aptos" panose="020B0004020202020204" pitchFamily="34" charset="0"/>
              </a:rPr>
              <a:t>Employees are </a:t>
            </a:r>
            <a:r>
              <a:rPr lang="en-US" u="sng" dirty="0">
                <a:solidFill>
                  <a:srgbClr val="04314B"/>
                </a:solidFill>
                <a:latin typeface="Aptos" panose="020B0004020202020204" pitchFamily="34" charset="0"/>
              </a:rPr>
              <a:t>not</a:t>
            </a:r>
            <a:r>
              <a:rPr lang="en-US" dirty="0">
                <a:solidFill>
                  <a:srgbClr val="04314B"/>
                </a:solidFill>
                <a:latin typeface="Aptos" panose="020B0004020202020204" pitchFamily="34" charset="0"/>
              </a:rPr>
              <a:t> subject to health questionnaires when benefits are elected upon hire. </a:t>
            </a:r>
          </a:p>
          <a:p>
            <a:endParaRPr lang="en-US" dirty="0">
              <a:solidFill>
                <a:srgbClr val="04314B"/>
              </a:solidFill>
              <a:latin typeface="Aptos" panose="020B0004020202020204" pitchFamily="34" charset="0"/>
            </a:endParaRPr>
          </a:p>
          <a:p>
            <a:pPr marL="285750" indent="-285750">
              <a:buFont typeface="Arial" panose="020B0604020202020204" pitchFamily="34" charset="0"/>
              <a:buChar char="•"/>
            </a:pPr>
            <a:r>
              <a:rPr lang="en-US" dirty="0">
                <a:solidFill>
                  <a:srgbClr val="04314B"/>
                </a:solidFill>
                <a:latin typeface="Aptos" panose="020B0004020202020204" pitchFamily="34" charset="0"/>
              </a:rPr>
              <a:t>Please keep in mind, benefits have the following age reductions:</a:t>
            </a:r>
          </a:p>
          <a:p>
            <a:pPr marL="742950" lvl="1" indent="-285750">
              <a:buFont typeface="Arial" panose="020B0604020202020204" pitchFamily="34" charset="0"/>
              <a:buChar char="•"/>
            </a:pPr>
            <a:r>
              <a:rPr lang="en-US" dirty="0">
                <a:solidFill>
                  <a:srgbClr val="04314B"/>
                </a:solidFill>
                <a:latin typeface="Aptos" panose="020B0004020202020204" pitchFamily="34" charset="0"/>
              </a:rPr>
              <a:t>35% at age 65</a:t>
            </a:r>
          </a:p>
          <a:p>
            <a:pPr marL="742950" lvl="1" indent="-285750">
              <a:buFont typeface="Arial" panose="020B0604020202020204" pitchFamily="34" charset="0"/>
              <a:buChar char="•"/>
            </a:pPr>
            <a:r>
              <a:rPr lang="en-US" dirty="0">
                <a:solidFill>
                  <a:srgbClr val="04314B"/>
                </a:solidFill>
                <a:latin typeface="Aptos" panose="020B0004020202020204" pitchFamily="34" charset="0"/>
              </a:rPr>
              <a:t>60% at age 70</a:t>
            </a:r>
          </a:p>
          <a:p>
            <a:pPr marL="742950" lvl="1" indent="-285750">
              <a:buFont typeface="Arial" panose="020B0604020202020204" pitchFamily="34" charset="0"/>
              <a:buChar char="•"/>
            </a:pPr>
            <a:r>
              <a:rPr lang="en-US" dirty="0">
                <a:solidFill>
                  <a:srgbClr val="04314B"/>
                </a:solidFill>
                <a:latin typeface="Aptos" panose="020B0004020202020204" pitchFamily="34" charset="0"/>
              </a:rPr>
              <a:t>75% at age 75</a:t>
            </a:r>
          </a:p>
          <a:p>
            <a:pPr marL="742950" lvl="1" indent="-285750">
              <a:buFont typeface="Arial" panose="020B0604020202020204" pitchFamily="34" charset="0"/>
              <a:buChar char="•"/>
            </a:pPr>
            <a:r>
              <a:rPr lang="en-US" dirty="0">
                <a:solidFill>
                  <a:srgbClr val="04314B"/>
                </a:solidFill>
                <a:latin typeface="Aptos" panose="020B0004020202020204" pitchFamily="34" charset="0"/>
              </a:rPr>
              <a:t>85% at age 80</a:t>
            </a:r>
          </a:p>
          <a:p>
            <a:pPr lvl="1"/>
            <a:endParaRPr lang="en-US" dirty="0">
              <a:solidFill>
                <a:srgbClr val="04314B"/>
              </a:solidFill>
              <a:latin typeface="Aptos" panose="020B0004020202020204" pitchFamily="34" charset="0"/>
            </a:endParaRPr>
          </a:p>
          <a:p>
            <a:pPr marL="0" lvl="1"/>
            <a:r>
              <a:rPr lang="en-US" dirty="0">
                <a:solidFill>
                  <a:srgbClr val="04314B"/>
                </a:solidFill>
                <a:latin typeface="Aptos" panose="020B0004020202020204" pitchFamily="34" charset="0"/>
              </a:rPr>
              <a:t>VPs and above may contact the Benefit Resource Center for additional information. </a:t>
            </a:r>
          </a:p>
          <a:p>
            <a:endParaRPr lang="en-US" dirty="0"/>
          </a:p>
        </p:txBody>
      </p:sp>
      <p:sp>
        <p:nvSpPr>
          <p:cNvPr id="11" name="TextBox 10">
            <a:extLst>
              <a:ext uri="{FF2B5EF4-FFF2-40B4-BE49-F238E27FC236}">
                <a16:creationId xmlns:a16="http://schemas.microsoft.com/office/drawing/2014/main" id="{F2F4049B-F008-D868-FFAC-EDCAD316B00B}"/>
              </a:ext>
            </a:extLst>
          </p:cNvPr>
          <p:cNvSpPr txBox="1"/>
          <p:nvPr/>
        </p:nvSpPr>
        <p:spPr>
          <a:xfrm>
            <a:off x="3042036" y="5958969"/>
            <a:ext cx="7002686" cy="646331"/>
          </a:xfrm>
          <a:prstGeom prst="rect">
            <a:avLst/>
          </a:prstGeom>
          <a:noFill/>
        </p:spPr>
        <p:txBody>
          <a:bodyPr wrap="none" rtlCol="0">
            <a:spAutoFit/>
          </a:bodyPr>
          <a:lstStyle/>
          <a:p>
            <a:pPr algn="ctr"/>
            <a:r>
              <a:rPr lang="en-US" b="1" dirty="0">
                <a:solidFill>
                  <a:srgbClr val="04314B"/>
                </a:solidFill>
                <a:latin typeface="Aptos" panose="020B0004020202020204" pitchFamily="34" charset="0"/>
              </a:rPr>
              <a:t>Need Help?</a:t>
            </a:r>
            <a:r>
              <a:rPr lang="en-US" dirty="0">
                <a:solidFill>
                  <a:srgbClr val="04314B"/>
                </a:solidFill>
                <a:latin typeface="Aptos" panose="020B0004020202020204" pitchFamily="34" charset="0"/>
              </a:rPr>
              <a:t> Call the </a:t>
            </a:r>
            <a:r>
              <a:rPr lang="en-US" dirty="0">
                <a:solidFill>
                  <a:srgbClr val="04314B"/>
                </a:solidFill>
                <a:latin typeface="Aptos" panose="020B0004020202020204" pitchFamily="34" charset="0"/>
                <a:ea typeface="Calibri"/>
                <a:cs typeface="Calibri"/>
              </a:rPr>
              <a:t>Benefit Resource Center (BRC) at 888-350-0532</a:t>
            </a:r>
          </a:p>
          <a:p>
            <a:pPr algn="ctr"/>
            <a:endParaRPr lang="en-US" dirty="0"/>
          </a:p>
        </p:txBody>
      </p:sp>
    </p:spTree>
    <p:extLst>
      <p:ext uri="{BB962C8B-B14F-4D97-AF65-F5344CB8AC3E}">
        <p14:creationId xmlns:p14="http://schemas.microsoft.com/office/powerpoint/2010/main" val="3982515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E10FD-D56E-260E-6246-CA2CCE172B81}"/>
              </a:ext>
            </a:extLst>
          </p:cNvPr>
          <p:cNvSpPr>
            <a:spLocks noGrp="1"/>
          </p:cNvSpPr>
          <p:nvPr>
            <p:ph type="title"/>
          </p:nvPr>
        </p:nvSpPr>
        <p:spPr>
          <a:xfrm>
            <a:off x="1676400" y="95250"/>
            <a:ext cx="10344150" cy="1401041"/>
          </a:xfrm>
        </p:spPr>
        <p:txBody>
          <a:bodyPr/>
          <a:lstStyle/>
          <a:p>
            <a:r>
              <a:rPr lang="en-US" dirty="0"/>
              <a:t>Short- and Long-Term Disability </a:t>
            </a:r>
          </a:p>
        </p:txBody>
      </p:sp>
      <p:sp>
        <p:nvSpPr>
          <p:cNvPr id="3" name="Content Placeholder 2">
            <a:extLst>
              <a:ext uri="{FF2B5EF4-FFF2-40B4-BE49-F238E27FC236}">
                <a16:creationId xmlns:a16="http://schemas.microsoft.com/office/drawing/2014/main" id="{58634A7C-30FE-AF66-E8C1-96CDF3C25B54}"/>
              </a:ext>
            </a:extLst>
          </p:cNvPr>
          <p:cNvSpPr>
            <a:spLocks noGrp="1"/>
          </p:cNvSpPr>
          <p:nvPr>
            <p:ph idx="10"/>
          </p:nvPr>
        </p:nvSpPr>
        <p:spPr>
          <a:xfrm>
            <a:off x="1676399" y="2260422"/>
            <a:ext cx="4743450" cy="4165663"/>
          </a:xfrm>
        </p:spPr>
        <p:txBody>
          <a:bodyPr/>
          <a:lstStyle/>
          <a:p>
            <a:r>
              <a:rPr lang="en-US" sz="1800" dirty="0">
                <a:latin typeface="Aptos" panose="020B0004020202020204" pitchFamily="34" charset="0"/>
              </a:rPr>
              <a:t>Short Term Disability</a:t>
            </a:r>
          </a:p>
          <a:p>
            <a:pPr marL="285750" indent="-285750">
              <a:buFont typeface="Arial" panose="020B0604020202020204" pitchFamily="34" charset="0"/>
              <a:buChar char="•"/>
            </a:pPr>
            <a:r>
              <a:rPr lang="en-US" sz="1800" b="0" dirty="0">
                <a:latin typeface="Aptos" panose="020B0004020202020204" pitchFamily="34" charset="0"/>
              </a:rPr>
              <a:t>60% if your weekly pre-disability earnings </a:t>
            </a:r>
          </a:p>
          <a:p>
            <a:pPr marL="285750" indent="-285750">
              <a:buFont typeface="Arial" panose="020B0604020202020204" pitchFamily="34" charset="0"/>
              <a:buChar char="•"/>
            </a:pPr>
            <a:r>
              <a:rPr lang="en-US" sz="1800" b="0" dirty="0">
                <a:latin typeface="Aptos" panose="020B0004020202020204" pitchFamily="34" charset="0"/>
              </a:rPr>
              <a:t>Maximum: $750 per week </a:t>
            </a:r>
          </a:p>
          <a:p>
            <a:pPr marL="285750" indent="-285750">
              <a:buFont typeface="Arial" panose="020B0604020202020204" pitchFamily="34" charset="0"/>
              <a:buChar char="•"/>
            </a:pPr>
            <a:r>
              <a:rPr lang="en-US" sz="1800" b="0" dirty="0">
                <a:latin typeface="Aptos" panose="020B0004020202020204" pitchFamily="34" charset="0"/>
              </a:rPr>
              <a:t>Benefits begin : After a 14-calendar day waiting period</a:t>
            </a:r>
          </a:p>
          <a:p>
            <a:pPr marL="285750" indent="-285750">
              <a:buFont typeface="Arial" panose="020B0604020202020204" pitchFamily="34" charset="0"/>
              <a:buChar char="•"/>
            </a:pPr>
            <a:r>
              <a:rPr lang="en-US" sz="1800" b="0" dirty="0">
                <a:latin typeface="Aptos" panose="020B0004020202020204" pitchFamily="34" charset="0"/>
              </a:rPr>
              <a:t>Benefits end: After up to 24 weeks</a:t>
            </a:r>
          </a:p>
          <a:p>
            <a:endParaRPr lang="en-US" dirty="0"/>
          </a:p>
        </p:txBody>
      </p:sp>
      <p:sp>
        <p:nvSpPr>
          <p:cNvPr id="4" name="Content Placeholder 2">
            <a:extLst>
              <a:ext uri="{FF2B5EF4-FFF2-40B4-BE49-F238E27FC236}">
                <a16:creationId xmlns:a16="http://schemas.microsoft.com/office/drawing/2014/main" id="{DB3F8352-47F3-DBF1-D914-D927738C3B39}"/>
              </a:ext>
            </a:extLst>
          </p:cNvPr>
          <p:cNvSpPr txBox="1">
            <a:spLocks/>
          </p:cNvSpPr>
          <p:nvPr/>
        </p:nvSpPr>
        <p:spPr>
          <a:xfrm>
            <a:off x="6946773" y="2280322"/>
            <a:ext cx="4743449" cy="4165663"/>
          </a:xfrm>
          <a:prstGeom prst="rect">
            <a:avLst/>
          </a:prstGeom>
        </p:spPr>
        <p:txBody>
          <a:bodyPr vert="horz" lIns="91440" tIns="45720" rIns="91440" bIns="45720" rtlCol="0">
            <a:noAutofit/>
          </a:bodyPr>
          <a:lstStyle>
            <a:lvl1pPr marL="0" indent="0" algn="l" defTabSz="914400" rtl="0" eaLnBrk="1" latinLnBrk="0" hangingPunct="1">
              <a:lnSpc>
                <a:spcPts val="2400"/>
              </a:lnSpc>
              <a:spcBef>
                <a:spcPts val="1500"/>
              </a:spcBef>
              <a:buFont typeface="Arial" panose="020B0604020202020204" pitchFamily="34" charset="0"/>
              <a:buNone/>
              <a:defRPr sz="2000" b="1" kern="1200">
                <a:solidFill>
                  <a:srgbClr val="04314B"/>
                </a:solidFill>
                <a:latin typeface="+mn-lt"/>
                <a:ea typeface="+mn-ea"/>
                <a:cs typeface="+mn-cs"/>
              </a:defRPr>
            </a:lvl1pPr>
            <a:lvl2pPr marL="274320" indent="0" algn="l" defTabSz="914400" rtl="0" eaLnBrk="1" latinLnBrk="0" hangingPunct="1">
              <a:lnSpc>
                <a:spcPts val="2400"/>
              </a:lnSpc>
              <a:spcBef>
                <a:spcPts val="0"/>
              </a:spcBef>
              <a:buFont typeface="Arial" panose="020B0604020202020204" pitchFamily="34" charset="0"/>
              <a:buNone/>
              <a:defRPr sz="1800" kern="1200">
                <a:solidFill>
                  <a:srgbClr val="04314B"/>
                </a:solidFill>
                <a:latin typeface="+mn-lt"/>
                <a:ea typeface="+mn-ea"/>
                <a:cs typeface="+mn-cs"/>
              </a:defRPr>
            </a:lvl2pPr>
            <a:lvl3pPr marL="4572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3pPr>
            <a:lvl4pPr marL="9144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4pPr>
            <a:lvl5pPr marL="13716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latin typeface="Aptos" panose="020B0004020202020204" pitchFamily="34" charset="0"/>
              </a:rPr>
              <a:t>Long Term Disability </a:t>
            </a:r>
          </a:p>
          <a:p>
            <a:pPr marL="285750" indent="-285750">
              <a:buFont typeface="Arial" panose="020B0604020202020204" pitchFamily="34" charset="0"/>
              <a:buChar char="•"/>
            </a:pPr>
            <a:r>
              <a:rPr lang="en-US" sz="1800" b="0" dirty="0">
                <a:latin typeface="Aptos" panose="020B0004020202020204" pitchFamily="34" charset="0"/>
              </a:rPr>
              <a:t>60% of your monthly income </a:t>
            </a:r>
          </a:p>
          <a:p>
            <a:pPr marL="285750" indent="-285750">
              <a:buFont typeface="Arial" panose="020B0604020202020204" pitchFamily="34" charset="0"/>
              <a:buChar char="•"/>
            </a:pPr>
            <a:r>
              <a:rPr lang="en-US" sz="1800" b="0" dirty="0">
                <a:latin typeface="Aptos" panose="020B0004020202020204" pitchFamily="34" charset="0"/>
              </a:rPr>
              <a:t>Maximum: $10,000 per month </a:t>
            </a:r>
          </a:p>
          <a:p>
            <a:pPr marL="285750" indent="-285750">
              <a:buFont typeface="Arial" panose="020B0604020202020204" pitchFamily="34" charset="0"/>
              <a:buChar char="•"/>
            </a:pPr>
            <a:r>
              <a:rPr lang="en-US" sz="1800" b="0" dirty="0">
                <a:latin typeface="Aptos" panose="020B0004020202020204" pitchFamily="34" charset="0"/>
              </a:rPr>
              <a:t>Benefits begin: On the 181st calendar day of absence </a:t>
            </a:r>
          </a:p>
          <a:p>
            <a:pPr marL="285750" indent="-285750">
              <a:buFont typeface="Arial" panose="020B0604020202020204" pitchFamily="34" charset="0"/>
              <a:buChar char="•"/>
            </a:pPr>
            <a:r>
              <a:rPr lang="en-US" sz="1800" b="0" dirty="0">
                <a:latin typeface="Aptos" panose="020B0004020202020204" pitchFamily="34" charset="0"/>
              </a:rPr>
              <a:t>Benefits end: Up to five years of a non-work-related accident of sickness</a:t>
            </a:r>
          </a:p>
          <a:p>
            <a:endParaRPr lang="en-US" dirty="0"/>
          </a:p>
        </p:txBody>
      </p:sp>
      <p:pic>
        <p:nvPicPr>
          <p:cNvPr id="5" name="Picture 4">
            <a:extLst>
              <a:ext uri="{FF2B5EF4-FFF2-40B4-BE49-F238E27FC236}">
                <a16:creationId xmlns:a16="http://schemas.microsoft.com/office/drawing/2014/main" id="{573B541A-6921-53E8-F986-2257E7DBA50A}"/>
              </a:ext>
            </a:extLst>
          </p:cNvPr>
          <p:cNvPicPr>
            <a:picLocks noChangeAspect="1"/>
          </p:cNvPicPr>
          <p:nvPr/>
        </p:nvPicPr>
        <p:blipFill>
          <a:blip r:embed="rId2"/>
          <a:stretch>
            <a:fillRect/>
          </a:stretch>
        </p:blipFill>
        <p:spPr>
          <a:xfrm>
            <a:off x="9318499" y="412015"/>
            <a:ext cx="2702051" cy="767509"/>
          </a:xfrm>
          <a:prstGeom prst="rect">
            <a:avLst/>
          </a:prstGeom>
        </p:spPr>
      </p:pic>
      <p:sp>
        <p:nvSpPr>
          <p:cNvPr id="6" name="TextBox 5">
            <a:extLst>
              <a:ext uri="{FF2B5EF4-FFF2-40B4-BE49-F238E27FC236}">
                <a16:creationId xmlns:a16="http://schemas.microsoft.com/office/drawing/2014/main" id="{91240307-9627-5345-DE06-E4DFBD4888BB}"/>
              </a:ext>
            </a:extLst>
          </p:cNvPr>
          <p:cNvSpPr txBox="1"/>
          <p:nvPr/>
        </p:nvSpPr>
        <p:spPr>
          <a:xfrm>
            <a:off x="1412938" y="1633015"/>
            <a:ext cx="10013823" cy="646331"/>
          </a:xfrm>
          <a:prstGeom prst="rect">
            <a:avLst/>
          </a:prstGeom>
          <a:noFill/>
        </p:spPr>
        <p:txBody>
          <a:bodyPr wrap="square" rtlCol="0">
            <a:spAutoFit/>
          </a:bodyPr>
          <a:lstStyle/>
          <a:p>
            <a:pPr algn="ctr"/>
            <a:r>
              <a:rPr lang="en-US" b="1" dirty="0">
                <a:solidFill>
                  <a:srgbClr val="04314B"/>
                </a:solidFill>
              </a:rPr>
              <a:t>Trilogy offers employees the option of BOTH Short- and Long-Term Disability. </a:t>
            </a:r>
          </a:p>
          <a:p>
            <a:pPr algn="ctr"/>
            <a:endParaRPr lang="en-US" dirty="0"/>
          </a:p>
        </p:txBody>
      </p:sp>
    </p:spTree>
    <p:extLst>
      <p:ext uri="{BB962C8B-B14F-4D97-AF65-F5344CB8AC3E}">
        <p14:creationId xmlns:p14="http://schemas.microsoft.com/office/powerpoint/2010/main" val="528965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D4BC-574A-924C-6054-CCBB92281E71}"/>
              </a:ext>
            </a:extLst>
          </p:cNvPr>
          <p:cNvSpPr>
            <a:spLocks noGrp="1"/>
          </p:cNvSpPr>
          <p:nvPr>
            <p:ph type="title"/>
          </p:nvPr>
        </p:nvSpPr>
        <p:spPr/>
        <p:txBody>
          <a:bodyPr/>
          <a:lstStyle/>
          <a:p>
            <a:r>
              <a:rPr lang="en-US" dirty="0"/>
              <a:t>Accident and Critical Illness Insurance </a:t>
            </a:r>
          </a:p>
        </p:txBody>
      </p:sp>
      <p:sp>
        <p:nvSpPr>
          <p:cNvPr id="3" name="Content Placeholder 2">
            <a:extLst>
              <a:ext uri="{FF2B5EF4-FFF2-40B4-BE49-F238E27FC236}">
                <a16:creationId xmlns:a16="http://schemas.microsoft.com/office/drawing/2014/main" id="{486E7897-CEB4-AAF4-0F50-5E13B8DA56B9}"/>
              </a:ext>
            </a:extLst>
          </p:cNvPr>
          <p:cNvSpPr>
            <a:spLocks noGrp="1"/>
          </p:cNvSpPr>
          <p:nvPr>
            <p:ph idx="10"/>
          </p:nvPr>
        </p:nvSpPr>
        <p:spPr>
          <a:xfrm>
            <a:off x="1590674" y="1514475"/>
            <a:ext cx="9267826" cy="2000250"/>
          </a:xfrm>
        </p:spPr>
        <p:txBody>
          <a:bodyPr/>
          <a:lstStyle/>
          <a:p>
            <a:r>
              <a:rPr lang="en-US" sz="1800" dirty="0">
                <a:latin typeface="Aptos" panose="020B0004020202020204" pitchFamily="34" charset="0"/>
              </a:rPr>
              <a:t>What are these brand-new benefits and what can they do for me? </a:t>
            </a:r>
          </a:p>
          <a:p>
            <a:r>
              <a:rPr lang="en-US" sz="1600" b="0" dirty="0">
                <a:latin typeface="Aptos" panose="020B0004020202020204" pitchFamily="34" charset="0"/>
              </a:rPr>
              <a:t>Accident Insurance provides an additional layer of financial protection by offering a cash benefit to help cover out-of-pocket expenses when a qualifying, unexpected accident occurs. Examples of covered events may include emergency room treatment, ambulance services, burns, dislocations, fractures, hospital confinement, broken bones, and surgery. Click </a:t>
            </a:r>
            <a:r>
              <a:rPr lang="en-US" sz="1600" b="0" dirty="0">
                <a:latin typeface="Aptos" panose="020B0004020202020204" pitchFamily="34" charset="0"/>
                <a:hlinkClick r:id="rId2">
                  <a:extLst>
                    <a:ext uri="{A12FA001-AC4F-418D-AE19-62706E023703}">
                      <ahyp:hlinkClr xmlns:ahyp="http://schemas.microsoft.com/office/drawing/2018/hyperlinkcolor" val="tx"/>
                    </a:ext>
                  </a:extLst>
                </a:hlinkClick>
              </a:rPr>
              <a:t>here</a:t>
            </a:r>
            <a:r>
              <a:rPr lang="en-US" sz="1600" b="0" dirty="0">
                <a:latin typeface="Aptos" panose="020B0004020202020204" pitchFamily="34" charset="0"/>
              </a:rPr>
              <a:t> to learn more!  </a:t>
            </a:r>
          </a:p>
          <a:p>
            <a:r>
              <a:rPr lang="en-US" sz="1600" dirty="0">
                <a:latin typeface="Aptos" panose="020B0004020202020204" pitchFamily="34" charset="0"/>
              </a:rPr>
              <a:t>				</a:t>
            </a:r>
          </a:p>
        </p:txBody>
      </p:sp>
      <p:pic>
        <p:nvPicPr>
          <p:cNvPr id="5" name="Picture 4">
            <a:extLst>
              <a:ext uri="{FF2B5EF4-FFF2-40B4-BE49-F238E27FC236}">
                <a16:creationId xmlns:a16="http://schemas.microsoft.com/office/drawing/2014/main" id="{E4EC0937-4871-3055-AD0B-F8602B632578}"/>
              </a:ext>
            </a:extLst>
          </p:cNvPr>
          <p:cNvPicPr>
            <a:picLocks noChangeAspect="1"/>
          </p:cNvPicPr>
          <p:nvPr/>
        </p:nvPicPr>
        <p:blipFill>
          <a:blip r:embed="rId3"/>
          <a:stretch>
            <a:fillRect/>
          </a:stretch>
        </p:blipFill>
        <p:spPr>
          <a:xfrm>
            <a:off x="6772072" y="3532909"/>
            <a:ext cx="5134179" cy="2603309"/>
          </a:xfrm>
          <a:prstGeom prst="rect">
            <a:avLst/>
          </a:prstGeom>
        </p:spPr>
      </p:pic>
      <p:sp>
        <p:nvSpPr>
          <p:cNvPr id="4" name="Content Placeholder 2">
            <a:extLst>
              <a:ext uri="{FF2B5EF4-FFF2-40B4-BE49-F238E27FC236}">
                <a16:creationId xmlns:a16="http://schemas.microsoft.com/office/drawing/2014/main" id="{8DC85C0F-12D2-71A0-C9C5-6305DB7C2AD2}"/>
              </a:ext>
            </a:extLst>
          </p:cNvPr>
          <p:cNvSpPr txBox="1">
            <a:spLocks/>
          </p:cNvSpPr>
          <p:nvPr/>
        </p:nvSpPr>
        <p:spPr>
          <a:xfrm>
            <a:off x="1590675" y="3514724"/>
            <a:ext cx="4714875" cy="2085976"/>
          </a:xfrm>
          <a:prstGeom prst="rect">
            <a:avLst/>
          </a:prstGeom>
        </p:spPr>
        <p:txBody>
          <a:bodyPr vert="horz" lIns="91440" tIns="45720" rIns="91440" bIns="45720" rtlCol="0">
            <a:noAutofit/>
          </a:bodyPr>
          <a:lstStyle>
            <a:lvl1pPr marL="0" indent="0" algn="l" defTabSz="914400" rtl="0" eaLnBrk="1" latinLnBrk="0" hangingPunct="1">
              <a:lnSpc>
                <a:spcPts val="2400"/>
              </a:lnSpc>
              <a:spcBef>
                <a:spcPts val="1500"/>
              </a:spcBef>
              <a:buFont typeface="Arial" panose="020B0604020202020204" pitchFamily="34" charset="0"/>
              <a:buNone/>
              <a:defRPr sz="2000" b="1" kern="1200">
                <a:solidFill>
                  <a:srgbClr val="04314B"/>
                </a:solidFill>
                <a:latin typeface="+mn-lt"/>
                <a:ea typeface="+mn-ea"/>
                <a:cs typeface="+mn-cs"/>
              </a:defRPr>
            </a:lvl1pPr>
            <a:lvl2pPr marL="274320" indent="0" algn="l" defTabSz="914400" rtl="0" eaLnBrk="1" latinLnBrk="0" hangingPunct="1">
              <a:lnSpc>
                <a:spcPts val="2400"/>
              </a:lnSpc>
              <a:spcBef>
                <a:spcPts val="0"/>
              </a:spcBef>
              <a:buFont typeface="Arial" panose="020B0604020202020204" pitchFamily="34" charset="0"/>
              <a:buNone/>
              <a:defRPr sz="1800" kern="1200">
                <a:solidFill>
                  <a:srgbClr val="04314B"/>
                </a:solidFill>
                <a:latin typeface="+mn-lt"/>
                <a:ea typeface="+mn-ea"/>
                <a:cs typeface="+mn-cs"/>
              </a:defRPr>
            </a:lvl2pPr>
            <a:lvl3pPr marL="4572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3pPr>
            <a:lvl4pPr marL="9144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4pPr>
            <a:lvl5pPr marL="1371600" indent="-182880" algn="l" defTabSz="914400" rtl="0" eaLnBrk="1" latinLnBrk="0" hangingPunct="1">
              <a:lnSpc>
                <a:spcPts val="2400"/>
              </a:lnSpc>
              <a:spcBef>
                <a:spcPts val="0"/>
              </a:spcBef>
              <a:buFont typeface="Arial" panose="020B0604020202020204" pitchFamily="34" charset="0"/>
              <a:buChar char="•"/>
              <a:defRPr sz="1800" kern="1200">
                <a:solidFill>
                  <a:srgbClr val="04314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600" dirty="0">
                <a:latin typeface="Aptos" panose="020B0004020202020204" pitchFamily="34" charset="0"/>
              </a:rPr>
              <a:t>Critical Illness (CI) </a:t>
            </a:r>
            <a:r>
              <a:rPr lang="en-US" sz="1600" b="0" dirty="0">
                <a:latin typeface="Aptos" panose="020B0004020202020204" pitchFamily="34" charset="0"/>
              </a:rPr>
              <a:t>Insurance pays a lump-sum benefit if you or an eligible dependent is diagnosed with a covered illness or condition. CI includes benefits for over 30 major illnesses Including cancer, heart attack, stroke, and kidney failure. Click </a:t>
            </a:r>
            <a:r>
              <a:rPr lang="en-US" sz="1600" b="0" dirty="0">
                <a:latin typeface="Aptos" panose="020B0004020202020204" pitchFamily="34" charset="0"/>
                <a:hlinkClick r:id="rId4"/>
              </a:rPr>
              <a:t>here</a:t>
            </a:r>
            <a:r>
              <a:rPr lang="en-US" sz="1600" b="0" dirty="0">
                <a:latin typeface="Aptos" panose="020B0004020202020204" pitchFamily="34" charset="0"/>
              </a:rPr>
              <a:t> to learn more! </a:t>
            </a:r>
          </a:p>
        </p:txBody>
      </p:sp>
      <p:pic>
        <p:nvPicPr>
          <p:cNvPr id="6" name="Picture 5">
            <a:extLst>
              <a:ext uri="{FF2B5EF4-FFF2-40B4-BE49-F238E27FC236}">
                <a16:creationId xmlns:a16="http://schemas.microsoft.com/office/drawing/2014/main" id="{65DB806B-0187-2266-3F4A-5A2F014FDD0B}"/>
              </a:ext>
            </a:extLst>
          </p:cNvPr>
          <p:cNvPicPr>
            <a:picLocks noChangeAspect="1"/>
          </p:cNvPicPr>
          <p:nvPr/>
        </p:nvPicPr>
        <p:blipFill>
          <a:blip r:embed="rId5"/>
          <a:stretch>
            <a:fillRect/>
          </a:stretch>
        </p:blipFill>
        <p:spPr>
          <a:xfrm>
            <a:off x="2038350" y="5701000"/>
            <a:ext cx="2702051" cy="767509"/>
          </a:xfrm>
          <a:prstGeom prst="rect">
            <a:avLst/>
          </a:prstGeom>
        </p:spPr>
      </p:pic>
    </p:spTree>
    <p:extLst>
      <p:ext uri="{BB962C8B-B14F-4D97-AF65-F5344CB8AC3E}">
        <p14:creationId xmlns:p14="http://schemas.microsoft.com/office/powerpoint/2010/main" val="3779522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AA9DA-B3FB-D3CF-04A3-56B7534121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D06BEC-B081-46D9-456E-98BC26C471F4}"/>
              </a:ext>
            </a:extLst>
          </p:cNvPr>
          <p:cNvSpPr>
            <a:spLocks noGrp="1"/>
          </p:cNvSpPr>
          <p:nvPr>
            <p:ph type="title"/>
          </p:nvPr>
        </p:nvSpPr>
        <p:spPr/>
        <p:txBody>
          <a:bodyPr/>
          <a:lstStyle/>
          <a:p>
            <a:r>
              <a:rPr lang="en-US" dirty="0"/>
              <a:t>401 (K) Information</a:t>
            </a:r>
          </a:p>
        </p:txBody>
      </p:sp>
      <p:sp>
        <p:nvSpPr>
          <p:cNvPr id="3" name="Content Placeholder 2">
            <a:extLst>
              <a:ext uri="{FF2B5EF4-FFF2-40B4-BE49-F238E27FC236}">
                <a16:creationId xmlns:a16="http://schemas.microsoft.com/office/drawing/2014/main" id="{482C07EB-7FA3-33A1-5536-10C7B9526F28}"/>
              </a:ext>
            </a:extLst>
          </p:cNvPr>
          <p:cNvSpPr>
            <a:spLocks noGrp="1"/>
          </p:cNvSpPr>
          <p:nvPr>
            <p:ph idx="10"/>
          </p:nvPr>
        </p:nvSpPr>
        <p:spPr/>
        <p:txBody>
          <a:bodyPr/>
          <a:lstStyle/>
          <a:p>
            <a:r>
              <a:rPr lang="en-US" sz="1400" b="0" dirty="0">
                <a:latin typeface="Aptos" panose="020B0004020202020204" pitchFamily="34" charset="0"/>
              </a:rPr>
              <a:t>Trilogy partners with </a:t>
            </a:r>
            <a:r>
              <a:rPr lang="en-US" sz="1400" dirty="0">
                <a:latin typeface="Aptos" panose="020B0004020202020204" pitchFamily="34" charset="0"/>
              </a:rPr>
              <a:t>Bank of America (BofA)</a:t>
            </a:r>
            <a:r>
              <a:rPr lang="en-US" sz="1400" b="0" dirty="0">
                <a:latin typeface="Aptos" panose="020B0004020202020204" pitchFamily="34" charset="0"/>
              </a:rPr>
              <a:t> for their 401(k).</a:t>
            </a:r>
          </a:p>
          <a:p>
            <a:r>
              <a:rPr lang="en-US" sz="1400" b="0" dirty="0">
                <a:latin typeface="Aptos" panose="020B0004020202020204" pitchFamily="34" charset="0"/>
              </a:rPr>
              <a:t>Effective 07/01/2026 all Kingston employees hired before 03/01/2026 will auto-enroll at 3% pre-tax contribution unless you contact BofA to select differently. </a:t>
            </a:r>
          </a:p>
          <a:p>
            <a:r>
              <a:rPr lang="en-US" sz="1400" b="0" dirty="0">
                <a:latin typeface="Aptos" panose="020B0004020202020204" pitchFamily="34" charset="0"/>
              </a:rPr>
              <a:t>After 03/29 BofA will send information directly by mail to all Kingston employees with information pertaining to auto-enrollment and the ability to change contributions and/or OPT out. </a:t>
            </a:r>
          </a:p>
          <a:p>
            <a:pPr marL="285750" indent="-285750">
              <a:buFont typeface="Arial" panose="020B0604020202020204" pitchFamily="34" charset="0"/>
              <a:buChar char="•"/>
            </a:pPr>
            <a:r>
              <a:rPr lang="en-US" sz="1400" b="0" i="1" dirty="0">
                <a:latin typeface="Aptos" panose="020B0004020202020204" pitchFamily="34" charset="0"/>
              </a:rPr>
              <a:t>Employes hired on or after 03/01/2026 will begin autoenrollment at 90-days from their hire date following the same procedures on how to change or OPT out of the program. </a:t>
            </a:r>
          </a:p>
          <a:p>
            <a:r>
              <a:rPr lang="en-US" sz="1400" dirty="0">
                <a:latin typeface="Aptos" panose="020B0004020202020204" pitchFamily="34" charset="0"/>
              </a:rPr>
              <a:t>Company Match:</a:t>
            </a:r>
            <a:r>
              <a:rPr lang="en-US" sz="1400" b="0" dirty="0">
                <a:latin typeface="Aptos" panose="020B0004020202020204" pitchFamily="34" charset="0"/>
              </a:rPr>
              <a:t> $0.25 for every $1.00 contributed, up to 10% of eligible weekly pay. The employer match applies to both pre-tax and post-tax (ROTH) deferrals and is credited to the 401(k) account on a weekly basis. </a:t>
            </a:r>
          </a:p>
          <a:p>
            <a:r>
              <a:rPr lang="en-US" sz="1400" dirty="0">
                <a:latin typeface="Aptos" panose="020B0004020202020204" pitchFamily="34" charset="0"/>
              </a:rPr>
              <a:t>	</a:t>
            </a:r>
          </a:p>
        </p:txBody>
      </p:sp>
      <p:sp>
        <p:nvSpPr>
          <p:cNvPr id="7" name="Content Placeholder 6">
            <a:extLst>
              <a:ext uri="{FF2B5EF4-FFF2-40B4-BE49-F238E27FC236}">
                <a16:creationId xmlns:a16="http://schemas.microsoft.com/office/drawing/2014/main" id="{B9EC6FA9-C6D3-7C39-BC46-24AD49F0B6F9}"/>
              </a:ext>
            </a:extLst>
          </p:cNvPr>
          <p:cNvSpPr>
            <a:spLocks noGrp="1"/>
          </p:cNvSpPr>
          <p:nvPr>
            <p:ph idx="11"/>
          </p:nvPr>
        </p:nvSpPr>
        <p:spPr/>
        <p:txBody>
          <a:bodyPr/>
          <a:lstStyle/>
          <a:p>
            <a:r>
              <a:rPr lang="en-US" sz="1400" dirty="0">
                <a:latin typeface="Aptos" panose="020B0004020202020204" pitchFamily="34" charset="0"/>
              </a:rPr>
              <a:t>Company Match: $0.25 for every $1.00 contributed, up to 10% of eligible weekly pay. The employer match applies to both pre-tax and post-tax (ROTH) deferrals and is credited to the 401(k) account on a weekly basis. </a:t>
            </a:r>
          </a:p>
          <a:p>
            <a:r>
              <a:rPr lang="en-US" sz="1400" dirty="0">
                <a:latin typeface="Aptos" panose="020B0004020202020204" pitchFamily="34" charset="0"/>
              </a:rPr>
              <a:t>Vesting: Company contributions are subject to a vesting schedule; however, your Kingston tenure is recognized and applied toward this vesting schedule:</a:t>
            </a:r>
          </a:p>
          <a:p>
            <a:pPr marL="1200150" lvl="3" indent="-285750"/>
            <a:r>
              <a:rPr lang="en-US" sz="1400" dirty="0">
                <a:latin typeface="Aptos" panose="020B0004020202020204" pitchFamily="34" charset="0"/>
              </a:rPr>
              <a:t>After 1 year of employment- match is 20% vested</a:t>
            </a:r>
          </a:p>
          <a:p>
            <a:pPr marL="1200150" lvl="3" indent="-285750"/>
            <a:r>
              <a:rPr lang="en-US" sz="1400" dirty="0">
                <a:latin typeface="Aptos" panose="020B0004020202020204" pitchFamily="34" charset="0"/>
              </a:rPr>
              <a:t>After 2 years of employment- match is 40% vested </a:t>
            </a:r>
          </a:p>
          <a:p>
            <a:pPr marL="1200150" lvl="3" indent="-285750"/>
            <a:r>
              <a:rPr lang="en-US" sz="1400" dirty="0">
                <a:latin typeface="Aptos" panose="020B0004020202020204" pitchFamily="34" charset="0"/>
              </a:rPr>
              <a:t>After 3 years of employment- match is 60% vested</a:t>
            </a:r>
          </a:p>
          <a:p>
            <a:pPr marL="1200150" lvl="3" indent="-285750"/>
            <a:r>
              <a:rPr lang="en-US" sz="1400" dirty="0">
                <a:latin typeface="Aptos" panose="020B0004020202020204" pitchFamily="34" charset="0"/>
              </a:rPr>
              <a:t>After 4 years of employment- match is 80% vested </a:t>
            </a:r>
          </a:p>
          <a:p>
            <a:pPr marL="1200150" lvl="3" indent="-285750"/>
            <a:r>
              <a:rPr lang="en-US" sz="1400" dirty="0">
                <a:latin typeface="Aptos" panose="020B0004020202020204" pitchFamily="34" charset="0"/>
              </a:rPr>
              <a:t>After 5+ years of employment- match is 100% vested </a:t>
            </a:r>
          </a:p>
          <a:p>
            <a:pPr>
              <a:spcBef>
                <a:spcPts val="0"/>
              </a:spcBef>
            </a:pPr>
            <a:endParaRPr lang="en-US" sz="1400" dirty="0">
              <a:latin typeface="Aptos" panose="020B0004020202020204" pitchFamily="34" charset="0"/>
            </a:endParaRPr>
          </a:p>
          <a:p>
            <a:pPr algn="ctr">
              <a:spcBef>
                <a:spcPts val="0"/>
              </a:spcBef>
            </a:pPr>
            <a:r>
              <a:rPr lang="en-US" sz="1400" dirty="0">
                <a:latin typeface="Aptos" panose="020B0004020202020204" pitchFamily="34" charset="0"/>
              </a:rPr>
              <a:t>Additional details will be provided as the enrollment date approaches.</a:t>
            </a:r>
          </a:p>
          <a:p>
            <a:endParaRPr lang="en-US" dirty="0"/>
          </a:p>
        </p:txBody>
      </p:sp>
    </p:spTree>
    <p:extLst>
      <p:ext uri="{BB962C8B-B14F-4D97-AF65-F5344CB8AC3E}">
        <p14:creationId xmlns:p14="http://schemas.microsoft.com/office/powerpoint/2010/main" val="1709013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346407D-5346-A0CA-4E86-FBAC0D1C0E96}"/>
              </a:ext>
            </a:extLst>
          </p:cNvPr>
          <p:cNvSpPr>
            <a:spLocks noGrp="1"/>
          </p:cNvSpPr>
          <p:nvPr>
            <p:ph type="subTitle" idx="1"/>
          </p:nvPr>
        </p:nvSpPr>
        <p:spPr>
          <a:xfrm>
            <a:off x="796173" y="723583"/>
            <a:ext cx="7009245" cy="3596957"/>
          </a:xfrm>
        </p:spPr>
        <p:txBody>
          <a:bodyPr/>
          <a:lstStyle/>
          <a:p>
            <a:r>
              <a:rPr lang="en-US" sz="5400" b="1" dirty="0"/>
              <a:t>Any Questions?</a:t>
            </a:r>
          </a:p>
        </p:txBody>
      </p:sp>
      <p:pic>
        <p:nvPicPr>
          <p:cNvPr id="5" name="Picture Placeholder 4" descr="Green question mark">
            <a:extLst>
              <a:ext uri="{FF2B5EF4-FFF2-40B4-BE49-F238E27FC236}">
                <a16:creationId xmlns:a16="http://schemas.microsoft.com/office/drawing/2014/main" id="{D16F116E-05E3-631B-D5BC-ACDC493639CE}"/>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l="34987" r="34987"/>
          <a:stretch/>
        </p:blipFill>
        <p:spPr/>
      </p:pic>
      <p:sp>
        <p:nvSpPr>
          <p:cNvPr id="3" name="TextBox 2">
            <a:extLst>
              <a:ext uri="{FF2B5EF4-FFF2-40B4-BE49-F238E27FC236}">
                <a16:creationId xmlns:a16="http://schemas.microsoft.com/office/drawing/2014/main" id="{BFA84B62-2FA1-B817-6A1F-7AECCAC63DC8}"/>
              </a:ext>
            </a:extLst>
          </p:cNvPr>
          <p:cNvSpPr txBox="1"/>
          <p:nvPr/>
        </p:nvSpPr>
        <p:spPr>
          <a:xfrm>
            <a:off x="1435044" y="3059668"/>
            <a:ext cx="5731505" cy="369332"/>
          </a:xfrm>
          <a:prstGeom prst="rect">
            <a:avLst/>
          </a:prstGeom>
          <a:noFill/>
        </p:spPr>
        <p:txBody>
          <a:bodyPr wrap="none" rtlCol="0">
            <a:spAutoFit/>
          </a:bodyPr>
          <a:lstStyle/>
          <a:p>
            <a:r>
              <a:rPr lang="en-US" dirty="0">
                <a:solidFill>
                  <a:schemeClr val="bg1"/>
                </a:solidFill>
                <a:latin typeface="Aptos" panose="020B0004020202020204" pitchFamily="34" charset="0"/>
              </a:rPr>
              <a:t>Call the </a:t>
            </a:r>
            <a:r>
              <a:rPr lang="en-US" dirty="0">
                <a:solidFill>
                  <a:schemeClr val="bg1"/>
                </a:solidFill>
                <a:latin typeface="Aptos" panose="020B0004020202020204" pitchFamily="34" charset="0"/>
                <a:ea typeface="Calibri"/>
                <a:cs typeface="Calibri"/>
              </a:rPr>
              <a:t>Benefit Resource Center (BRC) at 888-350-0532</a:t>
            </a:r>
            <a:endParaRPr lang="en-US" dirty="0">
              <a:solidFill>
                <a:schemeClr val="bg1"/>
              </a:solidFill>
            </a:endParaRPr>
          </a:p>
        </p:txBody>
      </p:sp>
    </p:spTree>
    <p:extLst>
      <p:ext uri="{BB962C8B-B14F-4D97-AF65-F5344CB8AC3E}">
        <p14:creationId xmlns:p14="http://schemas.microsoft.com/office/powerpoint/2010/main" val="4082066451"/>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95c87c6-e98d-4d67-ba09-d1c1a69b3ce4" xsi:nil="true"/>
    <lcf76f155ced4ddcb4097134ff3c332f xmlns="48fe0e8e-e642-43aa-9c86-4c7a55dd249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56306C40A1CD6479703D0D0D9ABD768" ma:contentTypeVersion="21" ma:contentTypeDescription="Create a new document." ma:contentTypeScope="" ma:versionID="fb72cba92cfdae9de6d7a5029db31cf9">
  <xsd:schema xmlns:xsd="http://www.w3.org/2001/XMLSchema" xmlns:xs="http://www.w3.org/2001/XMLSchema" xmlns:p="http://schemas.microsoft.com/office/2006/metadata/properties" xmlns:ns2="095c87c6-e98d-4d67-ba09-d1c1a69b3ce4" xmlns:ns3="48fe0e8e-e642-43aa-9c86-4c7a55dd249f" targetNamespace="http://schemas.microsoft.com/office/2006/metadata/properties" ma:root="true" ma:fieldsID="95a24bf33a68324fdfa99f0367c23882" ns2:_="" ns3:_="">
    <xsd:import namespace="095c87c6-e98d-4d67-ba09-d1c1a69b3ce4"/>
    <xsd:import namespace="48fe0e8e-e642-43aa-9c86-4c7a55dd249f"/>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LengthInSeconds" minOccurs="0"/>
                <xsd:element ref="ns3:MediaServiceAutoKeyPoints" minOccurs="0"/>
                <xsd:element ref="ns3:MediaServiceKeyPoints" minOccurs="0"/>
                <xsd:element ref="ns3:MediaServiceGenerationTime" minOccurs="0"/>
                <xsd:element ref="ns3:MediaServiceEventHashCode" minOccurs="0"/>
                <xsd:element ref="ns3:MediaServiceOCR" minOccurs="0"/>
                <xsd:element ref="ns2:TaxCatchAll" minOccurs="0"/>
                <xsd:element ref="ns3:MediaServiceLocation"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5c87c6-e98d-4d67-ba09-d1c1a69b3ce4"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c9e685c7-7edf-4e17-9faf-eec124ec9cea}" ma:internalName="TaxCatchAll" ma:showField="CatchAllData" ma:web="095c87c6-e98d-4d67-ba09-d1c1a69b3ce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8fe0e8e-e642-43aa-9c86-4c7a55dd249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description="sdxcxcxc"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cee0ced-037e-469a-aba3-6fd9085b05e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05EF64-B809-4900-AAF3-141793E48E9E}">
  <ds:schemaRefs>
    <ds:schemaRef ds:uri="http://schemas.microsoft.com/sharepoint/v3/contenttype/forms"/>
  </ds:schemaRefs>
</ds:datastoreItem>
</file>

<file path=customXml/itemProps2.xml><?xml version="1.0" encoding="utf-8"?>
<ds:datastoreItem xmlns:ds="http://schemas.openxmlformats.org/officeDocument/2006/customXml" ds:itemID="{AA7A00A5-FF6A-47A8-9E2E-F41D3449384E}">
  <ds:schemaRefs>
    <ds:schemaRef ds:uri="095c87c6-e98d-4d67-ba09-d1c1a69b3ce4"/>
    <ds:schemaRef ds:uri="48fe0e8e-e642-43aa-9c86-4c7a55dd249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331C19E-B6E2-4DEF-8CD0-44747256924E}">
  <ds:schemaRefs>
    <ds:schemaRef ds:uri="095c87c6-e98d-4d67-ba09-d1c1a69b3ce4"/>
    <ds:schemaRef ds:uri="48fe0e8e-e642-43aa-9c86-4c7a55dd249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10314</TotalTime>
  <Words>2310</Words>
  <Application>Microsoft Office PowerPoint</Application>
  <PresentationFormat>Widescreen</PresentationFormat>
  <Paragraphs>200</Paragraphs>
  <Slides>20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Arial</vt:lpstr>
      <vt:lpstr>Avenir Next LT Pro Demi</vt:lpstr>
      <vt:lpstr>Calibri</vt:lpstr>
      <vt:lpstr>Calibri Light</vt:lpstr>
      <vt:lpstr>Office 2013 - 2022 Theme</vt:lpstr>
      <vt:lpstr>2026 Open Enrollment</vt:lpstr>
      <vt:lpstr>Agenda</vt:lpstr>
      <vt:lpstr>Open Enrollment</vt:lpstr>
      <vt:lpstr>   Green plan  </vt:lpstr>
      <vt:lpstr>Frequently asked questions about the Green Plan </vt:lpstr>
      <vt:lpstr>     Yellow Plan        Blue Plan</vt:lpstr>
      <vt:lpstr>Partners in your health plan</vt:lpstr>
      <vt:lpstr>what do they do?</vt:lpstr>
      <vt:lpstr>What to do - Sample EOB </vt:lpstr>
      <vt:lpstr>How to find care options </vt:lpstr>
      <vt:lpstr>First Stop Health </vt:lpstr>
      <vt:lpstr>Virta &amp; Hinge Health </vt:lpstr>
      <vt:lpstr>Health Savings Accounts</vt:lpstr>
      <vt:lpstr>Dependent Care Flexible Spending Account</vt:lpstr>
      <vt:lpstr>Dental &amp; Vision</vt:lpstr>
      <vt:lpstr>Voluntary Life and AD&amp;D </vt:lpstr>
      <vt:lpstr>Short- and Long-Term Disability </vt:lpstr>
      <vt:lpstr>Accident and Critical Illness Insurance </vt:lpstr>
      <vt:lpstr>401 (K) Information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Hailey Stanford</dc:creator>
  <cp:lastModifiedBy>Cortney Lynn</cp:lastModifiedBy>
  <cp:revision>78</cp:revision>
  <cp:lastPrinted>2025-09-09T17:30:39Z</cp:lastPrinted>
  <dcterms:created xsi:type="dcterms:W3CDTF">2023-03-16T19:50:08Z</dcterms:created>
  <dcterms:modified xsi:type="dcterms:W3CDTF">2026-02-02T16:45:45Z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0x010100856306C40A1CD6479703D0D0D9ABD768</vt:lpwstr>
  </property>
  <property fmtid="{D5CDD505-2E9C-101B-9397-08002B2CF9AE}" pid="3" name="MediaServiceImageTags">
    <vt:lpwstr/>
  </property>
</Properties>
</file>